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4"/>
  </p:notesMasterIdLst>
  <p:handoutMasterIdLst>
    <p:handoutMasterId r:id="rId65"/>
  </p:handoutMasterIdLst>
  <p:sldIdLst>
    <p:sldId id="386" r:id="rId2"/>
    <p:sldId id="609" r:id="rId3"/>
    <p:sldId id="675" r:id="rId4"/>
    <p:sldId id="655" r:id="rId5"/>
    <p:sldId id="330" r:id="rId6"/>
    <p:sldId id="329" r:id="rId7"/>
    <p:sldId id="676" r:id="rId8"/>
    <p:sldId id="660" r:id="rId9"/>
    <p:sldId id="651" r:id="rId10"/>
    <p:sldId id="674" r:id="rId11"/>
    <p:sldId id="652" r:id="rId12"/>
    <p:sldId id="654" r:id="rId13"/>
    <p:sldId id="656" r:id="rId14"/>
    <p:sldId id="642" r:id="rId15"/>
    <p:sldId id="634" r:id="rId16"/>
    <p:sldId id="639" r:id="rId17"/>
    <p:sldId id="640" r:id="rId18"/>
    <p:sldId id="641" r:id="rId19"/>
    <p:sldId id="638" r:id="rId20"/>
    <p:sldId id="643" r:id="rId21"/>
    <p:sldId id="644" r:id="rId22"/>
    <p:sldId id="646" r:id="rId23"/>
    <p:sldId id="647" r:id="rId24"/>
    <p:sldId id="636" r:id="rId25"/>
    <p:sldId id="648" r:id="rId26"/>
    <p:sldId id="635" r:id="rId27"/>
    <p:sldId id="659" r:id="rId28"/>
    <p:sldId id="615" r:id="rId29"/>
    <p:sldId id="619" r:id="rId30"/>
    <p:sldId id="628" r:id="rId31"/>
    <p:sldId id="620" r:id="rId32"/>
    <p:sldId id="625" r:id="rId33"/>
    <p:sldId id="626" r:id="rId34"/>
    <p:sldId id="630" r:id="rId35"/>
    <p:sldId id="631" r:id="rId36"/>
    <p:sldId id="632" r:id="rId37"/>
    <p:sldId id="629" r:id="rId38"/>
    <p:sldId id="658" r:id="rId39"/>
    <p:sldId id="663" r:id="rId40"/>
    <p:sldId id="680" r:id="rId41"/>
    <p:sldId id="664" r:id="rId42"/>
    <p:sldId id="666" r:id="rId43"/>
    <p:sldId id="665" r:id="rId44"/>
    <p:sldId id="673" r:id="rId45"/>
    <p:sldId id="679" r:id="rId46"/>
    <p:sldId id="667" r:id="rId47"/>
    <p:sldId id="668" r:id="rId48"/>
    <p:sldId id="669" r:id="rId49"/>
    <p:sldId id="670" r:id="rId50"/>
    <p:sldId id="657" r:id="rId51"/>
    <p:sldId id="610" r:id="rId52"/>
    <p:sldId id="677" r:id="rId53"/>
    <p:sldId id="614" r:id="rId54"/>
    <p:sldId id="678" r:id="rId55"/>
    <p:sldId id="613" r:id="rId56"/>
    <p:sldId id="623" r:id="rId57"/>
    <p:sldId id="633" r:id="rId58"/>
    <p:sldId id="662" r:id="rId59"/>
    <p:sldId id="301" r:id="rId60"/>
    <p:sldId id="661" r:id="rId61"/>
    <p:sldId id="324" r:id="rId62"/>
    <p:sldId id="681" r:id="rId6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E9F"/>
    <a:srgbClr val="7030A0"/>
    <a:srgbClr val="8E8BFE"/>
    <a:srgbClr val="A900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55"/>
    <p:restoredTop sz="88499"/>
  </p:normalViewPr>
  <p:slideViewPr>
    <p:cSldViewPr snapToGrid="0" snapToObjects="1">
      <p:cViewPr varScale="1">
        <p:scale>
          <a:sx n="111" d="100"/>
          <a:sy n="111" d="100"/>
        </p:scale>
        <p:origin x="2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Gill Sans MT" panose="020B0502020104020203" pitchFamily="34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Gill Sans MT" panose="020B0502020104020203" pitchFamily="34" charset="0"/>
              </a:rPr>
              <a:t>2023/11/27</a:t>
            </a:fld>
            <a:endParaRPr lang="zh-CN" altLang="en-US" dirty="0">
              <a:latin typeface="Gill Sans MT" panose="020B0502020104020203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Gill Sans MT" panose="020B0502020104020203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Gill Sans MT" panose="020B0502020104020203" pitchFamily="34" charset="0"/>
              </a:rPr>
              <a:t>‹#›</a:t>
            </a:fld>
            <a:endParaRPr lang="zh-CN" altLang="en-US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jpe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Gill Sans MT" panose="020B0502020104020203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Gill Sans MT" panose="020B0502020104020203" pitchFamily="34" charset="0"/>
              </a:defRPr>
            </a:lvl1pPr>
          </a:lstStyle>
          <a:p>
            <a:fld id="{D2A48B96-639E-45A3-A0BA-2464DFDB1FAA}" type="datetimeFigureOut">
              <a:rPr lang="zh-CN" altLang="en-US" smtClean="0"/>
              <a:pPr/>
              <a:t>2023/11/27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Gill Sans MT" panose="020B0502020104020203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Gill Sans MT" panose="020B0502020104020203" pitchFamily="34" charset="0"/>
              </a:defRPr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Gill Sans MT" panose="020B0502020104020203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Gill Sans MT" panose="020B0502020104020203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Gill Sans MT" panose="020B0502020104020203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Gill Sans MT" panose="020B0502020104020203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Gill Sans MT" panose="020B0502020104020203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CN" dirty="0"/>
              <a:t>Graph is a general form of data expression, commonly seen in knowledge graph, common sense graph, user-product interaction graph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4E37F-D51A-344D-9BAA-327F4D873423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76201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4E37F-D51A-344D-9BAA-327F4D873423}" type="slidenum">
              <a:rPr kumimoji="1" lang="zh-CN" altLang="en-US" smtClean="0"/>
              <a:t>55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720735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4E37F-D51A-344D-9BAA-327F4D873423}" type="slidenum">
              <a:rPr kumimoji="1" lang="zh-CN" altLang="en-US" smtClean="0"/>
              <a:t>58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496338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4E37F-D51A-344D-9BAA-327F4D873423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10004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4E37F-D51A-344D-9BAA-327F4D873423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09290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4E37F-D51A-344D-9BAA-327F4D873423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4841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4E37F-D51A-344D-9BAA-327F4D873423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98055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4E37F-D51A-344D-9BAA-327F4D873423}" type="slidenum">
              <a:rPr kumimoji="1" lang="zh-CN" altLang="en-US" smtClean="0"/>
              <a:t>51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752093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4E37F-D51A-344D-9BAA-327F4D873423}" type="slidenum">
              <a:rPr kumimoji="1" lang="zh-CN" altLang="en-US" smtClean="0"/>
              <a:t>52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702517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4E37F-D51A-344D-9BAA-327F4D873423}" type="slidenum">
              <a:rPr kumimoji="1" lang="zh-CN" altLang="en-US" smtClean="0"/>
              <a:t>53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467456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4E37F-D51A-344D-9BAA-327F4D873423}" type="slidenum">
              <a:rPr kumimoji="1" lang="zh-CN" altLang="en-US" smtClean="0"/>
              <a:t>54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38198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63304-62F2-0B4F-B56E-8BC3FB16B11F}" type="datetimeFigureOut">
              <a:rPr kumimoji="1" lang="zh-CN" altLang="en-US" smtClean="0"/>
              <a:t>2023/11/27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5021E-9823-8140-9A9F-CA304FDE70E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63304-62F2-0B4F-B56E-8BC3FB16B11F}" type="datetimeFigureOut">
              <a:rPr kumimoji="1" lang="zh-CN" altLang="en-US" smtClean="0"/>
              <a:t>2023/11/27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5021E-9823-8140-9A9F-CA304FDE70E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63304-62F2-0B4F-B56E-8BC3FB16B11F}" type="datetimeFigureOut">
              <a:rPr kumimoji="1" lang="zh-CN" altLang="en-US" smtClean="0"/>
              <a:t>2023/11/27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5021E-9823-8140-9A9F-CA304FDE70E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63304-62F2-0B4F-B56E-8BC3FB16B11F}" type="datetimeFigureOut">
              <a:rPr kumimoji="1" lang="zh-CN" altLang="en-US" smtClean="0"/>
              <a:t>2023/11/27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5021E-9823-8140-9A9F-CA304FDE70E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63304-62F2-0B4F-B56E-8BC3FB16B11F}" type="datetimeFigureOut">
              <a:rPr kumimoji="1" lang="zh-CN" altLang="en-US" smtClean="0"/>
              <a:t>2023/11/27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5021E-9823-8140-9A9F-CA304FDE70E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63304-62F2-0B4F-B56E-8BC3FB16B11F}" type="datetimeFigureOut">
              <a:rPr kumimoji="1" lang="zh-CN" altLang="en-US" smtClean="0"/>
              <a:t>2023/11/27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5021E-9823-8140-9A9F-CA304FDE70E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63304-62F2-0B4F-B56E-8BC3FB16B11F}" type="datetimeFigureOut">
              <a:rPr kumimoji="1" lang="zh-CN" altLang="en-US" smtClean="0"/>
              <a:t>2023/11/27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5021E-9823-8140-9A9F-CA304FDE70E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63304-62F2-0B4F-B56E-8BC3FB16B11F}" type="datetimeFigureOut">
              <a:rPr kumimoji="1" lang="zh-CN" altLang="en-US" smtClean="0"/>
              <a:t>2023/11/27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5021E-9823-8140-9A9F-CA304FDE70E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63304-62F2-0B4F-B56E-8BC3FB16B11F}" type="datetimeFigureOut">
              <a:rPr kumimoji="1" lang="zh-CN" altLang="en-US" smtClean="0"/>
              <a:t>2023/11/27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5021E-9823-8140-9A9F-CA304FDE70E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63304-62F2-0B4F-B56E-8BC3FB16B11F}" type="datetimeFigureOut">
              <a:rPr kumimoji="1" lang="zh-CN" altLang="en-US" smtClean="0"/>
              <a:t>2023/11/27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5021E-9823-8140-9A9F-CA304FDE70E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63304-62F2-0B4F-B56E-8BC3FB16B11F}" type="datetimeFigureOut">
              <a:rPr kumimoji="1" lang="zh-CN" altLang="en-US" smtClean="0"/>
              <a:t>2023/11/27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5021E-9823-8140-9A9F-CA304FDE70E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Gill Sans MT" panose="020B0502020104020203" pitchFamily="34" charset="0"/>
              </a:defRPr>
            </a:lvl1pPr>
          </a:lstStyle>
          <a:p>
            <a:fld id="{B3563304-62F2-0B4F-B56E-8BC3FB16B11F}" type="datetimeFigureOut">
              <a:rPr kumimoji="1" lang="zh-CN" altLang="en-US" smtClean="0"/>
              <a:pPr/>
              <a:t>2023/11/27</a:t>
            </a:fld>
            <a:endParaRPr kumimoji="1"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Gill Sans MT" panose="020B0502020104020203" pitchFamily="34" charset="0"/>
              </a:defRPr>
            </a:lvl1pPr>
          </a:lstStyle>
          <a:p>
            <a:endParaRPr kumimoji="1"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Gill Sans MT" panose="020B0502020104020203" pitchFamily="34" charset="0"/>
              </a:defRPr>
            </a:lvl1pPr>
          </a:lstStyle>
          <a:p>
            <a:fld id="{7B05021E-9823-8140-9A9F-CA304FDE70E2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Gill Sans MT" panose="020B050202010402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b="0" i="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b="0" i="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b="0" i="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b="0" i="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b="0" i="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cszkzhou@comp.hkbu.edu.hk" TargetMode="External"/><Relationship Id="rId4" Type="http://schemas.openxmlformats.org/officeDocument/2006/relationships/hyperlink" Target="https://github.com/AndrewZhou924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hyperlink" Target="https://arxiv.org/abs/2310.01089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310.07064.pdf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2310.16944.pdf" TargetMode="Externa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0.png"/><Relationship Id="rId7" Type="http://schemas.openxmlformats.org/officeDocument/2006/relationships/image" Target="../media/image120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90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311.03191.pdf" TargetMode="External"/><Relationship Id="rId2" Type="http://schemas.openxmlformats.org/officeDocument/2006/relationships/image" Target="../media/image65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eepinception.github.io/" TargetMode="External"/><Relationship Id="rId4" Type="http://schemas.openxmlformats.org/officeDocument/2006/relationships/hyperlink" Target="https://github.com/tmlr-group/DeepInception" TargetMode="Externa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hyperlink" Target="mailto:cszkzhou@comp.hkbu.edu.hk" TargetMode="Externa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5FA455-E23C-0E41-8F21-570BD3FBF7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8312" y="1448627"/>
            <a:ext cx="10275376" cy="2387600"/>
          </a:xfrm>
        </p:spPr>
        <p:txBody>
          <a:bodyPr>
            <a:normAutofit/>
          </a:bodyPr>
          <a:lstStyle/>
          <a:p>
            <a:r>
              <a:rPr kumimoji="1" lang="en-US" altLang="zh-CN" sz="4400" b="1" dirty="0"/>
              <a:t>Recent</a:t>
            </a:r>
            <a:r>
              <a:rPr kumimoji="1" lang="zh-CN" altLang="en-US" sz="4400" b="1" dirty="0"/>
              <a:t> </a:t>
            </a:r>
            <a:r>
              <a:rPr kumimoji="1" lang="en-US" altLang="zh-CN" sz="4400" b="1" dirty="0"/>
              <a:t>Advances</a:t>
            </a:r>
            <a:r>
              <a:rPr kumimoji="1" lang="zh-CN" altLang="en-US" sz="4400" b="1" dirty="0"/>
              <a:t> </a:t>
            </a:r>
            <a:r>
              <a:rPr kumimoji="1" lang="en-US" altLang="zh-CN" sz="4400" b="1" dirty="0"/>
              <a:t>on</a:t>
            </a:r>
            <a:br>
              <a:rPr kumimoji="1" lang="en-US" altLang="zh-CN" sz="4400" b="1" dirty="0"/>
            </a:br>
            <a:r>
              <a:rPr kumimoji="1" lang="en-US" altLang="zh-CN" sz="4400" b="1" dirty="0"/>
              <a:t>LLM</a:t>
            </a:r>
            <a:r>
              <a:rPr kumimoji="1" lang="zh-CN" altLang="en-US" sz="4400" b="1" dirty="0"/>
              <a:t> </a:t>
            </a:r>
            <a:r>
              <a:rPr kumimoji="1" lang="en-US" altLang="zh-CN" sz="4400" b="1" dirty="0"/>
              <a:t>Reasoning</a:t>
            </a:r>
            <a:r>
              <a:rPr kumimoji="1" lang="zh-CN" altLang="en-US" sz="4400" b="1" dirty="0"/>
              <a:t> </a:t>
            </a:r>
            <a:r>
              <a:rPr kumimoji="1" lang="en-US" altLang="zh-CN" sz="4400" b="1" dirty="0"/>
              <a:t>with</a:t>
            </a:r>
            <a:r>
              <a:rPr kumimoji="1" lang="zh-CN" altLang="en-US" sz="4400" b="1" dirty="0"/>
              <a:t> </a:t>
            </a:r>
            <a:r>
              <a:rPr kumimoji="1" lang="en-US" altLang="zh-CN" sz="4400" b="1" dirty="0"/>
              <a:t>Graphs</a:t>
            </a:r>
            <a:endParaRPr kumimoji="1" lang="zh-CN" altLang="en-US" sz="4400" i="1" u="sng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63E53FB-130E-754C-8BF1-CEB4794EB4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46056"/>
            <a:ext cx="9144000" cy="1655762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Zhanke</a:t>
            </a:r>
            <a:r>
              <a:rPr kumimoji="1" lang="zh-CN" altLang="en-US" dirty="0"/>
              <a:t> </a:t>
            </a:r>
            <a:r>
              <a:rPr kumimoji="1" lang="en-US" altLang="zh-CN" dirty="0"/>
              <a:t>Zhou</a:t>
            </a:r>
          </a:p>
          <a:p>
            <a:r>
              <a:rPr kumimoji="1" lang="en-US" altLang="zh-CN" dirty="0"/>
              <a:t>PhD</a:t>
            </a:r>
            <a:r>
              <a:rPr kumimoji="1" lang="zh-CN" altLang="en-US" dirty="0"/>
              <a:t> </a:t>
            </a:r>
            <a:r>
              <a:rPr kumimoji="1" lang="en-US" altLang="zh-CN" dirty="0"/>
              <a:t>student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@</a:t>
            </a:r>
            <a:r>
              <a:rPr kumimoji="1" lang="zh-CN" altLang="en-US" dirty="0"/>
              <a:t> </a:t>
            </a:r>
            <a:r>
              <a:rPr kumimoji="1" lang="en-US" altLang="zh-CN" dirty="0"/>
              <a:t>TMLR</a:t>
            </a:r>
            <a:r>
              <a:rPr kumimoji="1" lang="zh-CN" altLang="en-US" dirty="0"/>
              <a:t> </a:t>
            </a:r>
            <a:r>
              <a:rPr kumimoji="1" lang="en-US" altLang="zh-CN" dirty="0"/>
              <a:t>Group,</a:t>
            </a:r>
            <a:r>
              <a:rPr kumimoji="1" lang="zh-CN" altLang="en-US" dirty="0"/>
              <a:t> </a:t>
            </a:r>
            <a:r>
              <a:rPr kumimoji="1" lang="en-US" altLang="zh-CN" dirty="0"/>
              <a:t>HKBU</a:t>
            </a:r>
          </a:p>
          <a:p>
            <a:r>
              <a:rPr kumimoji="1" lang="en-US" altLang="zh-CN" dirty="0"/>
              <a:t>2023</a:t>
            </a:r>
            <a:r>
              <a:rPr kumimoji="1" lang="zh-CN" altLang="en-US" dirty="0"/>
              <a:t>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-US" altLang="zh-CN" dirty="0"/>
              <a:t>11</a:t>
            </a:r>
            <a:r>
              <a:rPr kumimoji="1" lang="zh-CN" altLang="en-US" dirty="0"/>
              <a:t>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-US" altLang="zh-CN" dirty="0"/>
              <a:t>09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B682CF7-38AA-FB40-BD99-41221D267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3820" y="104504"/>
            <a:ext cx="1306720" cy="130672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3E0B391-42A8-7B47-B2B8-0654E58C3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036" y="104504"/>
            <a:ext cx="3173462" cy="130672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5C70C857-0E12-EB42-8C24-00E96807F9E0}"/>
              </a:ext>
            </a:extLst>
          </p:cNvPr>
          <p:cNvSpPr txBox="1"/>
          <p:nvPr/>
        </p:nvSpPr>
        <p:spPr>
          <a:xfrm>
            <a:off x="491741" y="6384164"/>
            <a:ext cx="11208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dirty="0">
                <a:latin typeface="Gill Sans MT" panose="020B0502020104020203" pitchFamily="34" charset="0"/>
              </a:rPr>
              <a:t>Personal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Github: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" altLang="zh-CN" dirty="0">
                <a:latin typeface="Gill Sans MT" panose="020B0502020104020203" pitchFamily="34" charset="0"/>
                <a:hlinkClick r:id="rId4"/>
              </a:rPr>
              <a:t>https://github.com/AndrewZhou924</a:t>
            </a:r>
            <a:r>
              <a:rPr kumimoji="1" lang="zh-CN" altLang="en-US" dirty="0">
                <a:latin typeface="Gill Sans MT" panose="020B0502020104020203" pitchFamily="34" charset="0"/>
              </a:rPr>
              <a:t>    </a:t>
            </a:r>
            <a:r>
              <a:rPr kumimoji="1" lang="en-US" altLang="zh-CN" sz="1800" dirty="0">
                <a:latin typeface="Gill Sans MT" panose="020B0502020104020203" pitchFamily="34" charset="0"/>
              </a:rPr>
              <a:t>Email:</a:t>
            </a:r>
            <a:r>
              <a:rPr kumimoji="1" lang="zh-CN" altLang="en-US" sz="1800" dirty="0">
                <a:latin typeface="Gill Sans MT" panose="020B0502020104020203" pitchFamily="34" charset="0"/>
              </a:rPr>
              <a:t> </a:t>
            </a:r>
            <a:r>
              <a:rPr kumimoji="1" lang="en-US" altLang="zh-CN" sz="1800" dirty="0">
                <a:latin typeface="Gill Sans MT" panose="020B0502020104020203" pitchFamily="34" charset="0"/>
                <a:hlinkClick r:id="rId5"/>
              </a:rPr>
              <a:t>cszkzhou@comp.hkbu.edu.hk</a:t>
            </a:r>
            <a:r>
              <a:rPr kumimoji="1" lang="zh-CN" altLang="en-US" dirty="0">
                <a:latin typeface="Gill Sans MT" panose="020B0502020104020203" pitchFamily="34" charset="0"/>
              </a:rPr>
              <a:t>   </a:t>
            </a:r>
            <a:r>
              <a:rPr kumimoji="1" lang="en-US" altLang="zh-CN" sz="1800" dirty="0" err="1">
                <a:latin typeface="Gill Sans MT" panose="020B0502020104020203" pitchFamily="34" charset="0"/>
              </a:rPr>
              <a:t>Wechat</a:t>
            </a:r>
            <a:r>
              <a:rPr kumimoji="1" lang="en-US" altLang="zh-CN" sz="1800" dirty="0">
                <a:latin typeface="Gill Sans MT" panose="020B0502020104020203" pitchFamily="34" charset="0"/>
              </a:rPr>
              <a:t>:</a:t>
            </a:r>
            <a:r>
              <a:rPr kumimoji="1" lang="zh-CN" altLang="en-US" sz="1800" dirty="0">
                <a:latin typeface="Gill Sans MT" panose="020B0502020104020203" pitchFamily="34" charset="0"/>
              </a:rPr>
              <a:t> </a:t>
            </a:r>
            <a:r>
              <a:rPr kumimoji="1" lang="en-US" altLang="zh-CN" sz="1800" dirty="0">
                <a:latin typeface="Gill Sans MT" panose="020B0502020104020203" pitchFamily="34" charset="0"/>
              </a:rPr>
              <a:t>zhouzhanke924</a:t>
            </a:r>
            <a:endParaRPr kumimoji="1" lang="zh-CN" altLang="en-US" sz="18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26528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灯片编号占位符 3">
            <a:extLst>
              <a:ext uri="{FF2B5EF4-FFF2-40B4-BE49-F238E27FC236}">
                <a16:creationId xmlns:a16="http://schemas.microsoft.com/office/drawing/2014/main" id="{60CE9682-DC40-764C-92F6-D132632E4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6624"/>
            <a:ext cx="2743200" cy="365125"/>
          </a:xfrm>
        </p:spPr>
        <p:txBody>
          <a:bodyPr/>
          <a:lstStyle/>
          <a:p>
            <a:fld id="{7B05021E-9823-8140-9A9F-CA304FDE70E2}" type="slidenum">
              <a:rPr kumimoji="1" lang="zh-CN" altLang="en-US" smtClean="0"/>
              <a:t>10</a:t>
            </a:fld>
            <a:endParaRPr kumimoji="1" lang="zh-CN" altLang="en-US" dirty="0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2C8348CB-13A8-3F48-A9CA-4697B721C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Overview</a:t>
            </a:r>
            <a:r>
              <a:rPr kumimoji="1" lang="zh-CN" altLang="en-US" dirty="0"/>
              <a:t> </a:t>
            </a:r>
            <a:r>
              <a:rPr kumimoji="1" lang="en-US" altLang="zh-CN" dirty="0"/>
              <a:t>|</a:t>
            </a:r>
            <a:r>
              <a:rPr kumimoji="1" lang="zh-CN" altLang="en-US" dirty="0"/>
              <a:t> </a:t>
            </a:r>
            <a:r>
              <a:rPr kumimoji="1" lang="en" altLang="zh-CN" dirty="0"/>
              <a:t>﻿</a:t>
            </a:r>
            <a:r>
              <a:rPr kumimoji="1" lang="en" altLang="zh-CN" sz="2000" dirty="0"/>
              <a:t>LLMs Enhancing Graph Learning</a:t>
            </a:r>
            <a:endParaRPr kumimoji="1" lang="zh-CN" altLang="en-US" sz="20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647DA2B-B461-394A-BB7C-6B73964C3CBD}"/>
              </a:ext>
            </a:extLst>
          </p:cNvPr>
          <p:cNvSpPr txBox="1"/>
          <p:nvPr/>
        </p:nvSpPr>
        <p:spPr>
          <a:xfrm>
            <a:off x="0" y="6223861"/>
            <a:ext cx="90523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dirty="0">
                <a:effectLst/>
              </a:rPr>
              <a:t>Exploring the Potential of Large Language Models (LLMs) in Learning on Graphs</a:t>
            </a:r>
            <a:r>
              <a:rPr kumimoji="1" lang="en-US" altLang="zh-CN" dirty="0"/>
              <a:t>.</a:t>
            </a:r>
            <a:r>
              <a:rPr kumimoji="1" lang="zh-CN" altLang="en-US" dirty="0"/>
              <a:t> </a:t>
            </a:r>
            <a:r>
              <a:rPr kumimoji="1" lang="en-US" altLang="zh-CN" dirty="0"/>
              <a:t>Arxiv</a:t>
            </a:r>
            <a:r>
              <a:rPr kumimoji="1" lang="zh-CN" altLang="en-US" dirty="0"/>
              <a:t> </a:t>
            </a:r>
            <a:r>
              <a:rPr kumimoji="1" lang="en-US" altLang="zh-CN" dirty="0"/>
              <a:t>2023.08.</a:t>
            </a:r>
            <a:endParaRPr lang="en" altLang="zh-CN" dirty="0">
              <a:effectLst/>
            </a:endParaRPr>
          </a:p>
          <a:p>
            <a:r>
              <a:rPr lang="en" altLang="zh-CN" dirty="0">
                <a:effectLst/>
              </a:rPr>
              <a:t>Integrating Graphs with Large Language Models: Methods and Prospects</a:t>
            </a:r>
            <a:r>
              <a:rPr kumimoji="1" lang="en-US" altLang="zh-CN" dirty="0">
                <a:effectLst/>
              </a:rPr>
              <a:t>.</a:t>
            </a:r>
            <a:r>
              <a:rPr kumimoji="1" lang="zh-CN" altLang="en-US" dirty="0">
                <a:effectLst/>
              </a:rPr>
              <a:t> </a:t>
            </a:r>
            <a:r>
              <a:rPr kumimoji="1" lang="en-US" altLang="zh-CN" dirty="0">
                <a:effectLst/>
              </a:rPr>
              <a:t>Arxiv</a:t>
            </a:r>
            <a:r>
              <a:rPr kumimoji="1" lang="zh-CN" altLang="en-US" dirty="0">
                <a:effectLst/>
              </a:rPr>
              <a:t> </a:t>
            </a:r>
            <a:r>
              <a:rPr kumimoji="1" lang="en-US" altLang="zh-CN" dirty="0">
                <a:effectLst/>
              </a:rPr>
              <a:t>2023.10.</a:t>
            </a:r>
            <a:endParaRPr lang="en" altLang="zh-CN" dirty="0">
              <a:effectLst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4AB1638-A097-BC4C-A7DF-1E1EDAFD78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6136" b="46990"/>
          <a:stretch/>
        </p:blipFill>
        <p:spPr>
          <a:xfrm>
            <a:off x="371025" y="1977669"/>
            <a:ext cx="3708195" cy="192567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34C1CF3-47C0-8E48-AFD7-382B6D8C17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857" b="46990"/>
          <a:stretch/>
        </p:blipFill>
        <p:spPr>
          <a:xfrm>
            <a:off x="690900" y="4256415"/>
            <a:ext cx="3388319" cy="150912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5AFA109-3FD0-934F-9BF9-433D5B2A797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3043" b="22564"/>
          <a:stretch/>
        </p:blipFill>
        <p:spPr>
          <a:xfrm>
            <a:off x="4770120" y="1620040"/>
            <a:ext cx="6583680" cy="469518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FA3ECF0-E282-0F40-AF29-BEF1F9792568}"/>
              </a:ext>
            </a:extLst>
          </p:cNvPr>
          <p:cNvSpPr txBox="1"/>
          <p:nvPr/>
        </p:nvSpPr>
        <p:spPr>
          <a:xfrm>
            <a:off x="904527" y="3772608"/>
            <a:ext cx="2961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Gill Sans MT" panose="020B0502020104020203" pitchFamily="34" charset="0"/>
              </a:rPr>
              <a:t>LLM-as-Enhancers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(of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GNNs)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3B9ABFD-B74F-4047-BEA5-A3354087D087}"/>
              </a:ext>
            </a:extLst>
          </p:cNvPr>
          <p:cNvSpPr txBox="1"/>
          <p:nvPr/>
        </p:nvSpPr>
        <p:spPr>
          <a:xfrm>
            <a:off x="1437428" y="5580871"/>
            <a:ext cx="1895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Gill Sans MT" panose="020B0502020104020203" pitchFamily="34" charset="0"/>
              </a:rPr>
              <a:t>LLM-as-Predictors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CC51594E-3A6C-0241-BFB3-99CD86AAF786}"/>
              </a:ext>
            </a:extLst>
          </p:cNvPr>
          <p:cNvCxnSpPr/>
          <p:nvPr/>
        </p:nvCxnSpPr>
        <p:spPr>
          <a:xfrm flipH="1">
            <a:off x="3865594" y="1977669"/>
            <a:ext cx="1059974" cy="948411"/>
          </a:xfrm>
          <a:prstGeom prst="straightConnector1">
            <a:avLst/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A40E0EDD-3920-B14D-A659-93A6A16CE41F}"/>
              </a:ext>
            </a:extLst>
          </p:cNvPr>
          <p:cNvCxnSpPr>
            <a:cxnSpLocks/>
          </p:cNvCxnSpPr>
          <p:nvPr/>
        </p:nvCxnSpPr>
        <p:spPr>
          <a:xfrm flipH="1">
            <a:off x="3865594" y="3429000"/>
            <a:ext cx="904526" cy="1298275"/>
          </a:xfrm>
          <a:prstGeom prst="straightConnector1">
            <a:avLst/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9304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灯片编号占位符 3">
            <a:extLst>
              <a:ext uri="{FF2B5EF4-FFF2-40B4-BE49-F238E27FC236}">
                <a16:creationId xmlns:a16="http://schemas.microsoft.com/office/drawing/2014/main" id="{60CE9682-DC40-764C-92F6-D132632E4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6624"/>
            <a:ext cx="2743200" cy="365125"/>
          </a:xfrm>
        </p:spPr>
        <p:txBody>
          <a:bodyPr/>
          <a:lstStyle/>
          <a:p>
            <a:fld id="{7B05021E-9823-8140-9A9F-CA304FDE70E2}" type="slidenum">
              <a:rPr kumimoji="1" lang="zh-CN" altLang="en-US" smtClean="0"/>
              <a:t>11</a:t>
            </a:fld>
            <a:endParaRPr kumimoji="1" lang="zh-CN" altLang="en-US" dirty="0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2C8348CB-13A8-3F48-A9CA-4697B721C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Overview</a:t>
            </a:r>
            <a:r>
              <a:rPr kumimoji="1" lang="zh-CN" altLang="en-US" dirty="0"/>
              <a:t> </a:t>
            </a:r>
            <a:r>
              <a:rPr kumimoji="1" lang="en-US" altLang="zh-CN" dirty="0"/>
              <a:t>|</a:t>
            </a:r>
            <a:r>
              <a:rPr kumimoji="1" lang="zh-CN" altLang="en-US" dirty="0"/>
              <a:t> </a:t>
            </a:r>
            <a:r>
              <a:rPr kumimoji="1" lang="en" altLang="zh-CN" dirty="0"/>
              <a:t>﻿</a:t>
            </a:r>
            <a:r>
              <a:rPr kumimoji="1" lang="en" altLang="zh-CN" sz="2000" dirty="0"/>
              <a:t>LLMs Enhancing Graph Learning</a:t>
            </a:r>
            <a:endParaRPr kumimoji="1" lang="zh-CN" altLang="en-US" sz="2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F96D53-0873-C447-9CED-D6254376EB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3043" b="22564"/>
          <a:stretch/>
        </p:blipFill>
        <p:spPr>
          <a:xfrm>
            <a:off x="4770120" y="1620040"/>
            <a:ext cx="6583680" cy="469518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647DA2B-B461-394A-BB7C-6B73964C3CBD}"/>
              </a:ext>
            </a:extLst>
          </p:cNvPr>
          <p:cNvSpPr txBox="1"/>
          <p:nvPr/>
        </p:nvSpPr>
        <p:spPr>
          <a:xfrm>
            <a:off x="0" y="6488668"/>
            <a:ext cx="8373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dirty="0">
                <a:effectLst/>
              </a:rPr>
              <a:t>Integrating Graphs with Large Language Models: Methods and Prospects</a:t>
            </a:r>
            <a:r>
              <a:rPr kumimoji="1" lang="en-US" altLang="zh-CN" dirty="0">
                <a:effectLst/>
              </a:rPr>
              <a:t>.</a:t>
            </a:r>
            <a:r>
              <a:rPr kumimoji="1" lang="zh-CN" altLang="en-US" dirty="0">
                <a:effectLst/>
              </a:rPr>
              <a:t> </a:t>
            </a:r>
            <a:r>
              <a:rPr kumimoji="1" lang="en-US" altLang="zh-CN" dirty="0">
                <a:effectLst/>
              </a:rPr>
              <a:t>Arxiv</a:t>
            </a:r>
            <a:r>
              <a:rPr kumimoji="1" lang="zh-CN" altLang="en-US" dirty="0">
                <a:effectLst/>
              </a:rPr>
              <a:t> </a:t>
            </a:r>
            <a:r>
              <a:rPr kumimoji="1" lang="en-US" altLang="zh-CN" dirty="0">
                <a:effectLst/>
              </a:rPr>
              <a:t>2023.10.</a:t>
            </a:r>
            <a:endParaRPr lang="en" altLang="zh-CN" dirty="0">
              <a:effectLst/>
            </a:endParaRPr>
          </a:p>
        </p:txBody>
      </p:sp>
      <p:sp>
        <p:nvSpPr>
          <p:cNvPr id="2" name="圆角矩形 1">
            <a:extLst>
              <a:ext uri="{FF2B5EF4-FFF2-40B4-BE49-F238E27FC236}">
                <a16:creationId xmlns:a16="http://schemas.microsoft.com/office/drawing/2014/main" id="{A13FE06B-8B1F-F14B-8D01-56B22279DE64}"/>
              </a:ext>
            </a:extLst>
          </p:cNvPr>
          <p:cNvSpPr/>
          <p:nvPr/>
        </p:nvSpPr>
        <p:spPr>
          <a:xfrm>
            <a:off x="4902506" y="3183875"/>
            <a:ext cx="4252511" cy="1597445"/>
          </a:xfrm>
          <a:prstGeom prst="round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6C33D5-5D51-4747-B840-D725251CB47B}"/>
              </a:ext>
            </a:extLst>
          </p:cNvPr>
          <p:cNvSpPr txBox="1"/>
          <p:nvPr/>
        </p:nvSpPr>
        <p:spPr>
          <a:xfrm>
            <a:off x="2361960" y="3505969"/>
            <a:ext cx="24081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dirty="0">
                <a:latin typeface="Gill Sans MT" panose="020B0502020104020203" pitchFamily="34" charset="0"/>
              </a:rPr>
              <a:t>e.g.,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endParaRPr kumimoji="1" lang="en-US" altLang="zh-CN" dirty="0">
              <a:latin typeface="Gill Sans MT" panose="020B0502020104020203" pitchFamily="34" charset="0"/>
            </a:endParaRPr>
          </a:p>
          <a:p>
            <a:pPr algn="r"/>
            <a:r>
              <a:rPr kumimoji="1" lang="en-US" altLang="zh-CN" sz="1800" dirty="0">
                <a:latin typeface="Gill Sans MT" panose="020B0502020104020203" pitchFamily="34" charset="0"/>
              </a:rPr>
              <a:t>NLGraph</a:t>
            </a:r>
            <a:r>
              <a:rPr kumimoji="1" lang="zh-CN" altLang="en-US" sz="1800" dirty="0">
                <a:latin typeface="Gill Sans MT" panose="020B0502020104020203" pitchFamily="34" charset="0"/>
              </a:rPr>
              <a:t> </a:t>
            </a:r>
            <a:r>
              <a:rPr kumimoji="1" lang="en-US" altLang="zh-CN" sz="1800" dirty="0">
                <a:latin typeface="Gill Sans MT" panose="020B0502020104020203" pitchFamily="34" charset="0"/>
              </a:rPr>
              <a:t>(paper-1)</a:t>
            </a:r>
          </a:p>
          <a:p>
            <a:pPr algn="r"/>
            <a:r>
              <a:rPr kumimoji="1" lang="en" altLang="zh-CN" sz="1800" dirty="0">
                <a:latin typeface="Gill Sans MT" panose="020B0502020104020203" pitchFamily="34" charset="0"/>
              </a:rPr>
              <a:t>GRAPHTEXT</a:t>
            </a:r>
            <a:r>
              <a:rPr kumimoji="1" lang="zh-CN" altLang="en-US" sz="1800" dirty="0">
                <a:latin typeface="Gill Sans MT" panose="020B0502020104020203" pitchFamily="34" charset="0"/>
              </a:rPr>
              <a:t> </a:t>
            </a:r>
            <a:r>
              <a:rPr kumimoji="1" lang="en-US" altLang="zh-CN" sz="1800" dirty="0">
                <a:latin typeface="Gill Sans MT" panose="020B0502020104020203" pitchFamily="34" charset="0"/>
              </a:rPr>
              <a:t>(paper-2)</a:t>
            </a:r>
          </a:p>
        </p:txBody>
      </p:sp>
    </p:spTree>
    <p:extLst>
      <p:ext uri="{BB962C8B-B14F-4D97-AF65-F5344CB8AC3E}">
        <p14:creationId xmlns:p14="http://schemas.microsoft.com/office/powerpoint/2010/main" val="817028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灯片编号占位符 3">
            <a:extLst>
              <a:ext uri="{FF2B5EF4-FFF2-40B4-BE49-F238E27FC236}">
                <a16:creationId xmlns:a16="http://schemas.microsoft.com/office/drawing/2014/main" id="{60CE9682-DC40-764C-92F6-D132632E4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6624"/>
            <a:ext cx="2743200" cy="365125"/>
          </a:xfrm>
        </p:spPr>
        <p:txBody>
          <a:bodyPr/>
          <a:lstStyle/>
          <a:p>
            <a:fld id="{7B05021E-9823-8140-9A9F-CA304FDE70E2}" type="slidenum">
              <a:rPr kumimoji="1" lang="zh-CN" altLang="en-US" smtClean="0"/>
              <a:t>12</a:t>
            </a:fld>
            <a:endParaRPr kumimoji="1" lang="zh-CN" altLang="en-US" dirty="0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2C8348CB-13A8-3F48-A9CA-4697B721C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Overview</a:t>
            </a:r>
            <a:r>
              <a:rPr kumimoji="1" lang="zh-CN" altLang="en-US" dirty="0"/>
              <a:t> </a:t>
            </a:r>
            <a:r>
              <a:rPr kumimoji="1" lang="en-US" altLang="zh-CN" dirty="0"/>
              <a:t>|</a:t>
            </a:r>
            <a:r>
              <a:rPr kumimoji="1" lang="zh-CN" altLang="en-US" dirty="0"/>
              <a:t> </a:t>
            </a:r>
            <a:r>
              <a:rPr kumimoji="1" lang="en" altLang="zh-CN" dirty="0"/>
              <a:t>﻿﻿</a:t>
            </a:r>
            <a:r>
              <a:rPr kumimoji="1" lang="en" altLang="zh-CN" sz="2000" dirty="0"/>
              <a:t>Graphs Enhance LLM Ability</a:t>
            </a:r>
            <a:endParaRPr kumimoji="1" lang="zh-CN" altLang="en-US" sz="2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F96D53-0873-C447-9CED-D6254376EB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522" b="23234"/>
          <a:stretch/>
        </p:blipFill>
        <p:spPr>
          <a:xfrm>
            <a:off x="533400" y="1799439"/>
            <a:ext cx="7840111" cy="410017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647DA2B-B461-394A-BB7C-6B73964C3CBD}"/>
              </a:ext>
            </a:extLst>
          </p:cNvPr>
          <p:cNvSpPr txBox="1"/>
          <p:nvPr/>
        </p:nvSpPr>
        <p:spPr>
          <a:xfrm>
            <a:off x="0" y="6488668"/>
            <a:ext cx="8373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dirty="0">
                <a:effectLst/>
              </a:rPr>
              <a:t>Integrating Graphs with Large Language Models: Methods and Prospects</a:t>
            </a:r>
            <a:r>
              <a:rPr kumimoji="1" lang="en-US" altLang="zh-CN" dirty="0">
                <a:effectLst/>
              </a:rPr>
              <a:t>.</a:t>
            </a:r>
            <a:r>
              <a:rPr kumimoji="1" lang="zh-CN" altLang="en-US" dirty="0">
                <a:effectLst/>
              </a:rPr>
              <a:t> </a:t>
            </a:r>
            <a:r>
              <a:rPr kumimoji="1" lang="en-US" altLang="zh-CN" dirty="0">
                <a:effectLst/>
              </a:rPr>
              <a:t>Arxiv</a:t>
            </a:r>
            <a:r>
              <a:rPr kumimoji="1" lang="zh-CN" altLang="en-US" dirty="0">
                <a:effectLst/>
              </a:rPr>
              <a:t> </a:t>
            </a:r>
            <a:r>
              <a:rPr kumimoji="1" lang="en-US" altLang="zh-CN" dirty="0">
                <a:effectLst/>
              </a:rPr>
              <a:t>2023.10.</a:t>
            </a:r>
            <a:endParaRPr lang="en" altLang="zh-CN" dirty="0">
              <a:effectLst/>
            </a:endParaRP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B988CC5D-8191-814F-A1B0-2AE7D5CE1AE7}"/>
              </a:ext>
            </a:extLst>
          </p:cNvPr>
          <p:cNvSpPr/>
          <p:nvPr/>
        </p:nvSpPr>
        <p:spPr>
          <a:xfrm>
            <a:off x="3800819" y="3128790"/>
            <a:ext cx="1509311" cy="1145755"/>
          </a:xfrm>
          <a:prstGeom prst="round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BB16EA25-2E04-D240-AB5E-1AD2E17F6899}"/>
              </a:ext>
            </a:extLst>
          </p:cNvPr>
          <p:cNvSpPr/>
          <p:nvPr/>
        </p:nvSpPr>
        <p:spPr>
          <a:xfrm>
            <a:off x="2377807" y="4272708"/>
            <a:ext cx="2932323" cy="1478097"/>
          </a:xfrm>
          <a:prstGeom prst="round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D458AA7B-E823-6C49-A748-30DDC9105AAF}"/>
              </a:ext>
            </a:extLst>
          </p:cNvPr>
          <p:cNvSpPr/>
          <p:nvPr/>
        </p:nvSpPr>
        <p:spPr>
          <a:xfrm>
            <a:off x="5310130" y="1894901"/>
            <a:ext cx="2932323" cy="2126256"/>
          </a:xfrm>
          <a:prstGeom prst="round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CE7AC3A-ABC5-F949-AB3B-DC2987361C8F}"/>
              </a:ext>
            </a:extLst>
          </p:cNvPr>
          <p:cNvSpPr txBox="1"/>
          <p:nvPr/>
        </p:nvSpPr>
        <p:spPr>
          <a:xfrm>
            <a:off x="8577549" y="2944124"/>
            <a:ext cx="344049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Gill Sans MT" panose="020B0502020104020203" pitchFamily="34" charset="0"/>
              </a:rPr>
              <a:t>e.g.,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endParaRPr kumimoji="1" lang="en-US" altLang="zh-CN" dirty="0">
              <a:latin typeface="Gill Sans MT" panose="020B0502020104020203" pitchFamily="34" charset="0"/>
            </a:endParaRPr>
          </a:p>
          <a:p>
            <a:r>
              <a:rPr kumimoji="1" lang="en-US" altLang="zh-CN" sz="1800" dirty="0">
                <a:latin typeface="Gill Sans MT" panose="020B0502020104020203" pitchFamily="34" charset="0"/>
              </a:rPr>
              <a:t>Chain-of-thought,</a:t>
            </a:r>
            <a:r>
              <a:rPr kumimoji="1" lang="zh-CN" altLang="en-US" sz="1800" dirty="0">
                <a:latin typeface="Gill Sans MT" panose="020B0502020104020203" pitchFamily="34" charset="0"/>
              </a:rPr>
              <a:t> </a:t>
            </a:r>
            <a:endParaRPr kumimoji="1" lang="en-US" altLang="zh-CN" sz="1800" dirty="0">
              <a:latin typeface="Gill Sans MT" panose="020B0502020104020203" pitchFamily="34" charset="0"/>
            </a:endParaRPr>
          </a:p>
          <a:p>
            <a:r>
              <a:rPr kumimoji="1" lang="en-US" altLang="zh-CN" sz="1800" dirty="0">
                <a:latin typeface="Gill Sans MT" panose="020B0502020104020203" pitchFamily="34" charset="0"/>
              </a:rPr>
              <a:t>Tree-of-thought,</a:t>
            </a:r>
            <a:r>
              <a:rPr kumimoji="1" lang="zh-CN" altLang="en-US" sz="1800" dirty="0">
                <a:latin typeface="Gill Sans MT" panose="020B0502020104020203" pitchFamily="34" charset="0"/>
              </a:rPr>
              <a:t> </a:t>
            </a:r>
            <a:endParaRPr kumimoji="1" lang="en-US" altLang="zh-CN" sz="1800" dirty="0">
              <a:latin typeface="Gill Sans MT" panose="020B0502020104020203" pitchFamily="34" charset="0"/>
            </a:endParaRPr>
          </a:p>
          <a:p>
            <a:r>
              <a:rPr kumimoji="1" lang="en-US" altLang="zh-CN" dirty="0">
                <a:latin typeface="Gill Sans MT" panose="020B0502020104020203" pitchFamily="34" charset="0"/>
              </a:rPr>
              <a:t>Graph-of-thought,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endParaRPr kumimoji="1" lang="en-US" altLang="zh-CN" dirty="0">
              <a:latin typeface="Gill Sans MT" panose="020B0502020104020203" pitchFamily="34" charset="0"/>
            </a:endParaRPr>
          </a:p>
          <a:p>
            <a:r>
              <a:rPr kumimoji="1" lang="en" altLang="zh-CN" dirty="0">
                <a:latin typeface="Gill Sans MT" panose="020B0502020104020203" pitchFamily="34" charset="0"/>
              </a:rPr>
              <a:t>Hypotheses-to-Theories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(paper-3),</a:t>
            </a:r>
          </a:p>
          <a:p>
            <a:r>
              <a:rPr kumimoji="1" lang="en-US" altLang="zh-CN" dirty="0">
                <a:latin typeface="Gill Sans MT" panose="020B0502020104020203" pitchFamily="34" charset="0"/>
              </a:rPr>
              <a:t>etc.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59020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E2573C-A495-CC4B-9C91-B900DFD10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Outlines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C8B4B8-2807-4E46-AC64-765DA6A284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03546" cy="4351338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Background</a:t>
            </a:r>
          </a:p>
          <a:p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An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overview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of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LLMs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&amp;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Graphs</a:t>
            </a:r>
          </a:p>
          <a:p>
            <a:r>
              <a:rPr lang="en-US" altLang="zh-CN" sz="2400" dirty="0">
                <a:solidFill>
                  <a:srgbClr val="FF0000"/>
                </a:solidFill>
              </a:rPr>
              <a:t>paper-1: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" altLang="zh-CN" sz="2400" dirty="0">
                <a:solidFill>
                  <a:srgbClr val="FF0000"/>
                </a:solidFill>
              </a:rPr>
              <a:t>Can Language Models Solve Graph Problems in Natural Language?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2023/05</a:t>
            </a:r>
          </a:p>
          <a:p>
            <a:r>
              <a:rPr lang="en-US" altLang="zh-CN" sz="2400" dirty="0"/>
              <a:t>paper-2:</a:t>
            </a:r>
            <a:r>
              <a:rPr lang="zh-CN" altLang="en-US" sz="2400" dirty="0"/>
              <a:t> </a:t>
            </a:r>
            <a:r>
              <a:rPr lang="en" altLang="zh-CN" sz="2400" dirty="0" err="1"/>
              <a:t>GraphText</a:t>
            </a:r>
            <a:r>
              <a:rPr lang="en" altLang="zh-CN" sz="2400" dirty="0"/>
              <a:t>: Graph Reasoning in Text Space</a:t>
            </a:r>
            <a:r>
              <a:rPr lang="en-US" altLang="zh-CN" sz="2400" dirty="0"/>
              <a:t>.</a:t>
            </a:r>
            <a:r>
              <a:rPr lang="zh-CN" altLang="en-US" sz="2400" dirty="0"/>
              <a:t> </a:t>
            </a:r>
            <a:r>
              <a:rPr lang="en-US" altLang="zh-CN" sz="2400" dirty="0"/>
              <a:t>2023/10</a:t>
            </a:r>
          </a:p>
          <a:p>
            <a:r>
              <a:rPr lang="en-US" altLang="zh-CN" sz="2400" dirty="0"/>
              <a:t>paper-3:</a:t>
            </a:r>
            <a:r>
              <a:rPr lang="zh-CN" altLang="en-US" sz="2400" dirty="0"/>
              <a:t> </a:t>
            </a:r>
            <a:r>
              <a:rPr lang="en" altLang="zh-CN" sz="2400" dirty="0"/>
              <a:t>Large Language Models can Learn Rules</a:t>
            </a:r>
            <a:r>
              <a:rPr lang="en-US" altLang="zh-CN" sz="2400" dirty="0"/>
              <a:t>.</a:t>
            </a:r>
            <a:r>
              <a:rPr lang="zh-CN" altLang="en-US" sz="2400" dirty="0"/>
              <a:t> </a:t>
            </a:r>
            <a:r>
              <a:rPr lang="en-US" altLang="zh-CN" sz="2400" dirty="0"/>
              <a:t>2023/10</a:t>
            </a:r>
          </a:p>
          <a:p>
            <a:r>
              <a:rPr kumimoji="1" lang="en-US" altLang="zh-CN" dirty="0"/>
              <a:t>Summary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181913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9DB4E3-005E-AD4B-885E-7C48E8441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97619"/>
            <a:ext cx="10515600" cy="199525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investigated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problem:</a:t>
            </a:r>
          </a:p>
          <a:p>
            <a:pPr marL="0" indent="0">
              <a:buNone/>
            </a:pPr>
            <a:r>
              <a:rPr kumimoji="1" lang="en-US" altLang="zh-CN" dirty="0"/>
              <a:t>C</a:t>
            </a:r>
            <a:r>
              <a:rPr kumimoji="1" lang="en" altLang="zh-CN" dirty="0"/>
              <a:t>an </a:t>
            </a:r>
            <a:r>
              <a:rPr kumimoji="1" lang="en" altLang="zh-CN" b="1" i="1" dirty="0"/>
              <a:t>LLM</a:t>
            </a:r>
            <a:r>
              <a:rPr kumimoji="1" lang="en-US" altLang="zh-CN" b="1" i="1" dirty="0"/>
              <a:t>s</a:t>
            </a:r>
            <a:r>
              <a:rPr kumimoji="1" lang="zh-CN" altLang="en-US" dirty="0"/>
              <a:t> </a:t>
            </a:r>
            <a:r>
              <a:rPr kumimoji="1" lang="en" altLang="zh-CN" dirty="0"/>
              <a:t>solve </a:t>
            </a:r>
            <a:r>
              <a:rPr kumimoji="1" lang="en" altLang="zh-CN" b="1" i="1" dirty="0">
                <a:solidFill>
                  <a:schemeClr val="accent1"/>
                </a:solidFill>
              </a:rPr>
              <a:t>graph algorithm problems</a:t>
            </a:r>
            <a:r>
              <a:rPr kumimoji="1" lang="zh-CN" altLang="en-US" b="1" i="1" dirty="0">
                <a:solidFill>
                  <a:schemeClr val="accent1"/>
                </a:solidFill>
              </a:rPr>
              <a:t> </a:t>
            </a:r>
            <a:r>
              <a:rPr kumimoji="1" lang="en" altLang="zh-CN" dirty="0"/>
              <a:t>in </a:t>
            </a:r>
            <a:r>
              <a:rPr kumimoji="1" lang="en" altLang="zh-CN" b="1" i="1" dirty="0">
                <a:solidFill>
                  <a:srgbClr val="FF0000"/>
                </a:solidFill>
              </a:rPr>
              <a:t>natural language</a:t>
            </a:r>
            <a:r>
              <a:rPr kumimoji="1" lang="en-US" altLang="zh-CN" b="1" i="1" dirty="0">
                <a:solidFill>
                  <a:srgbClr val="FF0000"/>
                </a:solidFill>
              </a:rPr>
              <a:t>?</a:t>
            </a:r>
          </a:p>
          <a:p>
            <a:r>
              <a:rPr lang="en-US" altLang="zh-CN" sz="2200" u="sng" dirty="0">
                <a:effectLst/>
                <a:latin typeface="Gill Sans MT" panose="020B0502020104020203" pitchFamily="34" charset="0"/>
              </a:rPr>
              <a:t>NLGraph</a:t>
            </a:r>
            <a:r>
              <a:rPr lang="zh-CN" altLang="en-US" sz="2200" u="sng" dirty="0">
                <a:effectLst/>
                <a:latin typeface="Gill Sans MT" panose="020B0502020104020203" pitchFamily="34" charset="0"/>
              </a:rPr>
              <a:t> </a:t>
            </a:r>
            <a:r>
              <a:rPr lang="en-US" altLang="zh-CN" sz="2200" u="sng" dirty="0">
                <a:effectLst/>
                <a:latin typeface="Gill Sans MT" panose="020B0502020104020203" pitchFamily="34" charset="0"/>
              </a:rPr>
              <a:t>Benchmark</a:t>
            </a:r>
            <a:r>
              <a:rPr lang="zh-CN" altLang="en-US" sz="2200" u="sng" dirty="0">
                <a:effectLst/>
                <a:latin typeface="Gill Sans MT" panose="020B0502020104020203" pitchFamily="34" charset="0"/>
              </a:rPr>
              <a:t> </a:t>
            </a:r>
            <a:r>
              <a:rPr lang="en-US" altLang="zh-CN" sz="2200" dirty="0">
                <a:sym typeface="Wingdings" pitchFamily="2" charset="2"/>
              </a:rPr>
              <a:t></a:t>
            </a:r>
            <a:r>
              <a:rPr lang="zh-CN" altLang="en-US" sz="2200" dirty="0">
                <a:sym typeface="Wingdings" pitchFamily="2" charset="2"/>
              </a:rPr>
              <a:t> </a:t>
            </a:r>
            <a:r>
              <a:rPr lang="en-US" altLang="zh-CN" sz="2200" dirty="0">
                <a:sym typeface="Wingdings" pitchFamily="2" charset="2"/>
              </a:rPr>
              <a:t>the</a:t>
            </a:r>
            <a:r>
              <a:rPr lang="zh-CN" altLang="en-US" sz="2200" dirty="0">
                <a:sym typeface="Wingdings" pitchFamily="2" charset="2"/>
              </a:rPr>
              <a:t> </a:t>
            </a:r>
            <a:r>
              <a:rPr lang="en-US" altLang="zh-CN" sz="2200" dirty="0">
                <a:sym typeface="Wingdings" pitchFamily="2" charset="2"/>
              </a:rPr>
              <a:t>base</a:t>
            </a:r>
            <a:r>
              <a:rPr lang="zh-CN" altLang="en-US" sz="2200" dirty="0">
                <a:sym typeface="Wingdings" pitchFamily="2" charset="2"/>
              </a:rPr>
              <a:t> </a:t>
            </a:r>
            <a:r>
              <a:rPr lang="en-US" altLang="zh-CN" sz="2200" dirty="0">
                <a:sym typeface="Wingdings" pitchFamily="2" charset="2"/>
              </a:rPr>
              <a:t>of</a:t>
            </a:r>
            <a:r>
              <a:rPr lang="zh-CN" altLang="en-US" sz="2200" dirty="0">
                <a:sym typeface="Wingdings" pitchFamily="2" charset="2"/>
              </a:rPr>
              <a:t> </a:t>
            </a:r>
            <a:r>
              <a:rPr lang="en-US" altLang="zh-CN" sz="2200" dirty="0">
                <a:sym typeface="Wingdings" pitchFamily="2" charset="2"/>
              </a:rPr>
              <a:t>evaluation</a:t>
            </a:r>
          </a:p>
          <a:p>
            <a:r>
              <a:rPr kumimoji="1" lang="en-US" altLang="zh-CN" sz="2200" u="sng" dirty="0">
                <a:latin typeface="Gill Sans MT" panose="020B0502020104020203" pitchFamily="34" charset="0"/>
              </a:rPr>
              <a:t>Experiments</a:t>
            </a:r>
            <a:r>
              <a:rPr kumimoji="1" lang="zh-CN" altLang="en-US" sz="22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200" dirty="0">
                <a:latin typeface="Gill Sans MT" panose="020B0502020104020203" pitchFamily="34" charset="0"/>
                <a:sym typeface="Wingdings" pitchFamily="2" charset="2"/>
              </a:rPr>
              <a:t></a:t>
            </a:r>
            <a:r>
              <a:rPr kumimoji="1" lang="zh-CN" altLang="en-US" sz="2200" dirty="0">
                <a:latin typeface="Gill Sans MT" panose="020B0502020104020203" pitchFamily="34" charset="0"/>
                <a:sym typeface="Wingdings" pitchFamily="2" charset="2"/>
              </a:rPr>
              <a:t> </a:t>
            </a:r>
            <a:r>
              <a:rPr kumimoji="1" lang="en-US" altLang="zh-CN" sz="2200" dirty="0">
                <a:latin typeface="Gill Sans MT" panose="020B0502020104020203" pitchFamily="34" charset="0"/>
                <a:sym typeface="Wingdings" pitchFamily="2" charset="2"/>
              </a:rPr>
              <a:t>evaluatin</a:t>
            </a:r>
            <a:r>
              <a:rPr kumimoji="1" lang="en-US" altLang="zh-CN" sz="2200" dirty="0">
                <a:sym typeface="Wingdings" pitchFamily="2" charset="2"/>
              </a:rPr>
              <a:t>g</a:t>
            </a:r>
            <a:r>
              <a:rPr kumimoji="1" lang="zh-CN" altLang="en-US" sz="2200" dirty="0">
                <a:sym typeface="Wingdings" pitchFamily="2" charset="2"/>
              </a:rPr>
              <a:t> </a:t>
            </a:r>
            <a:r>
              <a:rPr kumimoji="1" lang="en-US" altLang="zh-CN" sz="2200" dirty="0">
                <a:sym typeface="Wingdings" pitchFamily="2" charset="2"/>
              </a:rPr>
              <a:t>LLMs</a:t>
            </a:r>
          </a:p>
          <a:p>
            <a:r>
              <a:rPr kumimoji="1" lang="en-US" altLang="zh-CN" sz="2200" u="sng" dirty="0">
                <a:latin typeface="Gill Sans MT" panose="020B0502020104020203" pitchFamily="34" charset="0"/>
              </a:rPr>
              <a:t>I</a:t>
            </a:r>
            <a:r>
              <a:rPr kumimoji="1" lang="en" altLang="zh-CN" sz="2200" u="sng" dirty="0">
                <a:latin typeface="Gill Sans MT" panose="020B0502020104020203" pitchFamily="34" charset="0"/>
              </a:rPr>
              <a:t>nstruction-based </a:t>
            </a:r>
            <a:r>
              <a:rPr kumimoji="1" lang="en-US" altLang="zh-CN" sz="2200" u="sng" dirty="0">
                <a:latin typeface="Gill Sans MT" panose="020B0502020104020203" pitchFamily="34" charset="0"/>
              </a:rPr>
              <a:t>A</a:t>
            </a:r>
            <a:r>
              <a:rPr kumimoji="1" lang="en" altLang="zh-CN" sz="2200" u="sng" dirty="0">
                <a:latin typeface="Gill Sans MT" panose="020B0502020104020203" pitchFamily="34" charset="0"/>
              </a:rPr>
              <a:t>pproaches</a:t>
            </a:r>
            <a:r>
              <a:rPr kumimoji="1" lang="zh-CN" altLang="en-US" sz="2200" u="sng" dirty="0">
                <a:latin typeface="Gill Sans MT" panose="020B0502020104020203" pitchFamily="34" charset="0"/>
              </a:rPr>
              <a:t> </a:t>
            </a:r>
            <a:r>
              <a:rPr kumimoji="1" lang="en-US" altLang="zh-CN" sz="2200" dirty="0">
                <a:latin typeface="Gill Sans MT" panose="020B0502020104020203" pitchFamily="34" charset="0"/>
                <a:sym typeface="Wingdings" pitchFamily="2" charset="2"/>
              </a:rPr>
              <a:t></a:t>
            </a:r>
            <a:r>
              <a:rPr kumimoji="1" lang="zh-CN" altLang="en-US" sz="2200" dirty="0">
                <a:latin typeface="Gill Sans MT" panose="020B0502020104020203" pitchFamily="34" charset="0"/>
                <a:sym typeface="Wingdings" pitchFamily="2" charset="2"/>
              </a:rPr>
              <a:t> </a:t>
            </a:r>
            <a:r>
              <a:rPr kumimoji="1" lang="en-US" altLang="zh-CN" sz="2200" dirty="0">
                <a:latin typeface="Gill Sans MT" panose="020B0502020104020203" pitchFamily="34" charset="0"/>
                <a:sym typeface="Wingdings" pitchFamily="2" charset="2"/>
              </a:rPr>
              <a:t>enhance</a:t>
            </a:r>
            <a:r>
              <a:rPr kumimoji="1" lang="zh-CN" altLang="en-US" sz="2200" dirty="0">
                <a:latin typeface="Gill Sans MT" panose="020B0502020104020203" pitchFamily="34" charset="0"/>
                <a:sym typeface="Wingdings" pitchFamily="2" charset="2"/>
              </a:rPr>
              <a:t> </a:t>
            </a:r>
            <a:r>
              <a:rPr kumimoji="1" lang="en-US" altLang="zh-CN" sz="2200" dirty="0">
                <a:latin typeface="Gill Sans MT" panose="020B0502020104020203" pitchFamily="34" charset="0"/>
                <a:sym typeface="Wingdings" pitchFamily="2" charset="2"/>
              </a:rPr>
              <a:t>LLMs</a:t>
            </a:r>
            <a:endParaRPr kumimoji="1" lang="en-US" altLang="zh-CN" sz="2200" dirty="0">
              <a:latin typeface="Gill Sans MT" panose="020B0502020104020203" pitchFamily="34" charset="0"/>
            </a:endParaRPr>
          </a:p>
          <a:p>
            <a:pPr marL="0" indent="0">
              <a:buNone/>
            </a:pPr>
            <a:endParaRPr kumimoji="1" lang="en" altLang="zh-CN" b="1" i="1" dirty="0">
              <a:solidFill>
                <a:srgbClr val="FF0000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CC515F5-5F58-124F-9C62-0110A443D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1436" y="1690688"/>
            <a:ext cx="7789127" cy="2602026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1EBD0B68-1769-4741-AD2D-CDD2F17FC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effectLst/>
              </a:rPr>
              <a:t>About</a:t>
            </a:r>
            <a:r>
              <a:rPr lang="zh-CN" altLang="en-US" sz="4000" dirty="0">
                <a:effectLst/>
              </a:rPr>
              <a:t> </a:t>
            </a:r>
            <a:r>
              <a:rPr lang="en-US" altLang="zh-CN" sz="4000" dirty="0">
                <a:effectLst/>
              </a:rPr>
              <a:t>the</a:t>
            </a:r>
            <a:r>
              <a:rPr lang="zh-CN" altLang="en-US" sz="4000" dirty="0">
                <a:effectLst/>
              </a:rPr>
              <a:t> </a:t>
            </a:r>
            <a:r>
              <a:rPr lang="en-US" altLang="zh-CN" sz="4000" dirty="0">
                <a:effectLst/>
              </a:rPr>
              <a:t>paper</a:t>
            </a:r>
            <a:r>
              <a:rPr lang="zh-CN" altLang="en-US" sz="4000" dirty="0">
                <a:effectLst/>
              </a:rPr>
              <a:t> </a:t>
            </a:r>
            <a:r>
              <a:rPr lang="en-US" altLang="zh-CN" sz="4000" dirty="0">
                <a:effectLst/>
              </a:rPr>
              <a:t>|</a:t>
            </a:r>
            <a:r>
              <a:rPr lang="zh-CN" altLang="en-US" sz="4000" dirty="0">
                <a:effectLst/>
              </a:rPr>
              <a:t> </a:t>
            </a:r>
            <a:r>
              <a:rPr lang="en-US" altLang="zh-CN" sz="3200" dirty="0" err="1">
                <a:effectLst/>
              </a:rPr>
              <a:t>NeurIPS</a:t>
            </a:r>
            <a:r>
              <a:rPr lang="zh-CN" altLang="en-US" sz="3200" dirty="0">
                <a:effectLst/>
              </a:rPr>
              <a:t> </a:t>
            </a:r>
            <a:r>
              <a:rPr lang="en-US" altLang="zh-CN" sz="3200" dirty="0">
                <a:effectLst/>
              </a:rPr>
              <a:t>2023</a:t>
            </a:r>
            <a:r>
              <a:rPr lang="zh-CN" altLang="en-US" sz="3200" dirty="0">
                <a:effectLst/>
              </a:rPr>
              <a:t> </a:t>
            </a:r>
            <a:r>
              <a:rPr lang="en-US" altLang="zh-CN" sz="3200" dirty="0">
                <a:effectLst/>
              </a:rPr>
              <a:t>(Spotlight)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0299712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147F67-DEAC-9740-88B7-BEB5C18CC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>
                <a:effectLst/>
              </a:rPr>
              <a:t>NLGraph</a:t>
            </a:r>
            <a:r>
              <a:rPr lang="zh-CN" altLang="en-US" sz="4000" dirty="0">
                <a:effectLst/>
              </a:rPr>
              <a:t> </a:t>
            </a:r>
            <a:r>
              <a:rPr lang="en-US" altLang="zh-CN" sz="4000" dirty="0">
                <a:effectLst/>
              </a:rPr>
              <a:t>Benchmark</a:t>
            </a:r>
            <a:r>
              <a:rPr lang="zh-CN" altLang="en-US" sz="4000" dirty="0">
                <a:effectLst/>
              </a:rPr>
              <a:t> </a:t>
            </a:r>
            <a:r>
              <a:rPr lang="en-US" altLang="zh-CN" sz="4000" dirty="0">
                <a:effectLst/>
              </a:rPr>
              <a:t>|</a:t>
            </a:r>
            <a:r>
              <a:rPr lang="zh-CN" altLang="en-US" sz="4000" dirty="0">
                <a:effectLst/>
              </a:rPr>
              <a:t> </a:t>
            </a:r>
            <a:r>
              <a:rPr lang="en-US" altLang="zh-CN" sz="3200" dirty="0">
                <a:effectLst/>
              </a:rPr>
              <a:t>overview</a:t>
            </a:r>
            <a:endParaRPr kumimoji="1" lang="zh-CN" altLang="en-US" sz="40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D9C3FB3-49FD-0C49-9CD6-24A8717E4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415" y="1406291"/>
            <a:ext cx="8641170" cy="526077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75A2DBE-AC11-7245-A7CC-DDB622EE8ABB}"/>
              </a:ext>
            </a:extLst>
          </p:cNvPr>
          <p:cNvSpPr txBox="1"/>
          <p:nvPr/>
        </p:nvSpPr>
        <p:spPr>
          <a:xfrm>
            <a:off x="8732207" y="190930"/>
            <a:ext cx="3283399" cy="923330"/>
          </a:xfrm>
          <a:prstGeom prst="rect">
            <a:avLst/>
          </a:prstGeom>
          <a:noFill/>
          <a:ln w="25400">
            <a:solidFill>
              <a:schemeClr val="bg1">
                <a:lumMod val="50000"/>
              </a:schemeClr>
            </a:solidFill>
            <a:prstDash val="dash"/>
          </a:ln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FF0000"/>
                </a:solidFill>
                <a:effectLst/>
                <a:latin typeface="Gill Sans MT" panose="020B0502020104020203" pitchFamily="34" charset="0"/>
              </a:rPr>
              <a:t>NLGraph</a:t>
            </a:r>
            <a:r>
              <a:rPr lang="zh-CN" altLang="en-US" sz="1800" dirty="0">
                <a:solidFill>
                  <a:srgbClr val="FF0000"/>
                </a:solidFill>
                <a:effectLst/>
                <a:latin typeface="Gill Sans MT" panose="020B0502020104020203" pitchFamily="34" charset="0"/>
              </a:rPr>
              <a:t> </a:t>
            </a:r>
            <a:r>
              <a:rPr lang="en-US" altLang="zh-CN" sz="1800" dirty="0">
                <a:solidFill>
                  <a:srgbClr val="FF0000"/>
                </a:solidFill>
                <a:effectLst/>
                <a:latin typeface="Gill Sans MT" panose="020B0502020104020203" pitchFamily="34" charset="0"/>
              </a:rPr>
              <a:t>Benchmark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Experiments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I</a:t>
            </a:r>
            <a:r>
              <a:rPr kumimoji="1" lang="en" altLang="zh-CN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nstruction-based </a:t>
            </a:r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A</a:t>
            </a:r>
            <a:r>
              <a:rPr kumimoji="1" lang="en" altLang="zh-CN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pproaches</a:t>
            </a:r>
            <a:endParaRPr kumimoji="1" lang="en-US" altLang="zh-CN" dirty="0">
              <a:solidFill>
                <a:schemeClr val="bg1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6024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147F67-DEAC-9740-88B7-BEB5C18CC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>
                <a:effectLst/>
              </a:rPr>
              <a:t>NLGraph</a:t>
            </a:r>
            <a:r>
              <a:rPr lang="zh-CN" altLang="en-US" sz="4000" dirty="0">
                <a:effectLst/>
              </a:rPr>
              <a:t> </a:t>
            </a:r>
            <a:r>
              <a:rPr lang="en-US" altLang="zh-CN" sz="4000" dirty="0">
                <a:effectLst/>
              </a:rPr>
              <a:t>Benchmark</a:t>
            </a:r>
            <a:endParaRPr kumimoji="1" lang="zh-CN" altLang="en-US" sz="40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9FB02E0-E501-9548-B11E-FCD56936A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31" y="2159039"/>
            <a:ext cx="7244337" cy="254473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5D0F217-5917-EC4B-B5BF-843D2A444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131" y="4625715"/>
            <a:ext cx="7244337" cy="62377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23AD2B5-01C7-B841-8077-DB8F8B5721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7165"/>
          <a:stretch/>
        </p:blipFill>
        <p:spPr>
          <a:xfrm>
            <a:off x="8221590" y="220974"/>
            <a:ext cx="2338615" cy="208073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DD78E56-B988-7449-95F9-E35969A6A6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049" r="33201"/>
          <a:stretch/>
        </p:blipFill>
        <p:spPr>
          <a:xfrm>
            <a:off x="8189018" y="2388634"/>
            <a:ext cx="2403757" cy="208073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C1427CA-D3C4-2448-988A-C4D72E3A8A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250"/>
          <a:stretch/>
        </p:blipFill>
        <p:spPr>
          <a:xfrm>
            <a:off x="8221590" y="4556294"/>
            <a:ext cx="2403758" cy="2080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25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147F67-DEAC-9740-88B7-BEB5C18CC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>
                <a:effectLst/>
              </a:rPr>
              <a:t>NLGraph</a:t>
            </a:r>
            <a:r>
              <a:rPr lang="zh-CN" altLang="en-US" sz="4000" dirty="0">
                <a:effectLst/>
              </a:rPr>
              <a:t> </a:t>
            </a:r>
            <a:r>
              <a:rPr lang="en-US" altLang="zh-CN" sz="4000" dirty="0">
                <a:effectLst/>
              </a:rPr>
              <a:t>Benchmark</a:t>
            </a:r>
            <a:endParaRPr kumimoji="1" lang="zh-CN" altLang="en-US" sz="4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D14EE73-6F81-5944-89F4-488AB877E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37" y="2007219"/>
            <a:ext cx="7370956" cy="337961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C7E5CAB-CCD6-8740-9CFB-CD7F4B7D9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4465" y="241850"/>
            <a:ext cx="3219336" cy="250577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AEACA6B-996D-5E4E-AE29-5915B93808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0463"/>
          <a:stretch/>
        </p:blipFill>
        <p:spPr>
          <a:xfrm>
            <a:off x="8081235" y="2947039"/>
            <a:ext cx="3137299" cy="382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104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147F67-DEAC-9740-88B7-BEB5C18CC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>
                <a:effectLst/>
              </a:rPr>
              <a:t>NLGraph</a:t>
            </a:r>
            <a:r>
              <a:rPr lang="zh-CN" altLang="en-US" sz="4000" dirty="0">
                <a:effectLst/>
              </a:rPr>
              <a:t> </a:t>
            </a:r>
            <a:r>
              <a:rPr lang="en-US" altLang="zh-CN" sz="4000" dirty="0">
                <a:effectLst/>
              </a:rPr>
              <a:t>Benchmark</a:t>
            </a:r>
            <a:endParaRPr kumimoji="1" lang="zh-CN" altLang="en-US" sz="40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9F0CE49-EA81-D846-9431-5B691F370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615" y="1984917"/>
            <a:ext cx="6992365" cy="381506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FF473CB-A3AE-ED4D-8561-D7973F39AF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49"/>
          <a:stretch/>
        </p:blipFill>
        <p:spPr>
          <a:xfrm>
            <a:off x="8545339" y="509964"/>
            <a:ext cx="2441808" cy="294990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7E7696E-C4F3-2B43-9B9C-CABFC0CA9E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641" y="3692361"/>
            <a:ext cx="4675205" cy="2689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7091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147F67-DEAC-9740-88B7-BEB5C18CC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>
                <a:effectLst/>
              </a:rPr>
              <a:t>NLGraph</a:t>
            </a:r>
            <a:r>
              <a:rPr lang="zh-CN" altLang="en-US" sz="4000" dirty="0">
                <a:effectLst/>
              </a:rPr>
              <a:t> </a:t>
            </a:r>
            <a:r>
              <a:rPr lang="en-US" altLang="zh-CN" sz="4000" dirty="0">
                <a:effectLst/>
              </a:rPr>
              <a:t>Benchmark</a:t>
            </a:r>
            <a:r>
              <a:rPr lang="zh-CN" altLang="en-US" sz="4000" dirty="0">
                <a:effectLst/>
              </a:rPr>
              <a:t> </a:t>
            </a:r>
            <a:r>
              <a:rPr lang="en-US" altLang="zh-CN" sz="4000" dirty="0">
                <a:effectLst/>
              </a:rPr>
              <a:t>|</a:t>
            </a:r>
            <a:r>
              <a:rPr lang="zh-CN" altLang="en-US" sz="4000" dirty="0">
                <a:effectLst/>
              </a:rPr>
              <a:t> </a:t>
            </a:r>
            <a:r>
              <a:rPr lang="en-US" altLang="zh-CN" sz="3200" dirty="0">
                <a:effectLst/>
              </a:rPr>
              <a:t>data</a:t>
            </a:r>
            <a:r>
              <a:rPr lang="zh-CN" altLang="en-US" sz="3200" dirty="0">
                <a:effectLst/>
              </a:rPr>
              <a:t> </a:t>
            </a:r>
            <a:r>
              <a:rPr lang="en-US" altLang="zh-CN" sz="3200" dirty="0">
                <a:effectLst/>
              </a:rPr>
              <a:t>generation</a:t>
            </a:r>
            <a:endParaRPr kumimoji="1" lang="zh-CN" altLang="en-US" sz="4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1FAC917-2177-A746-BB8C-9D9B9EAE4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298" y="1524116"/>
            <a:ext cx="8823403" cy="246400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DB488DC-5438-7B4E-8C97-08701736C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494" y="4239254"/>
            <a:ext cx="9157010" cy="2424132"/>
          </a:xfrm>
          <a:prstGeom prst="rect">
            <a:avLst/>
          </a:prstGeom>
        </p:spPr>
      </p:pic>
      <p:sp>
        <p:nvSpPr>
          <p:cNvPr id="6" name="圆角矩形 5">
            <a:extLst>
              <a:ext uri="{FF2B5EF4-FFF2-40B4-BE49-F238E27FC236}">
                <a16:creationId xmlns:a16="http://schemas.microsoft.com/office/drawing/2014/main" id="{CCA4BD2C-B3E5-3242-84B9-7F2DF884BFA9}"/>
              </a:ext>
            </a:extLst>
          </p:cNvPr>
          <p:cNvSpPr/>
          <p:nvPr/>
        </p:nvSpPr>
        <p:spPr>
          <a:xfrm>
            <a:off x="1684298" y="4701120"/>
            <a:ext cx="8708639" cy="434837"/>
          </a:xfrm>
          <a:prstGeom prst="roundRect">
            <a:avLst/>
          </a:prstGeom>
          <a:noFill/>
          <a:ln w="25400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89C374C4-B82C-8143-B32A-422864EC6331}"/>
              </a:ext>
            </a:extLst>
          </p:cNvPr>
          <p:cNvSpPr/>
          <p:nvPr/>
        </p:nvSpPr>
        <p:spPr>
          <a:xfrm>
            <a:off x="1684297" y="5520965"/>
            <a:ext cx="8708639" cy="434837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E2C208A-1CA2-294B-86AC-AA73208E95BB}"/>
              </a:ext>
            </a:extLst>
          </p:cNvPr>
          <p:cNvSpPr txBox="1"/>
          <p:nvPr/>
        </p:nvSpPr>
        <p:spPr>
          <a:xfrm>
            <a:off x="336231" y="4730628"/>
            <a:ext cx="1309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00B050"/>
                </a:solidFill>
              </a:rPr>
              <a:t>“easy”</a:t>
            </a:r>
            <a:r>
              <a:rPr kumimoji="1" lang="zh-CN" altLang="en-US" dirty="0">
                <a:solidFill>
                  <a:srgbClr val="00B050"/>
                </a:solidFill>
              </a:rPr>
              <a:t> </a:t>
            </a:r>
            <a:r>
              <a:rPr kumimoji="1" lang="en-US" altLang="zh-CN" dirty="0"/>
              <a:t>tasks</a:t>
            </a:r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2C6EBCC-DBC0-0544-9B6B-094E648A5B61}"/>
              </a:ext>
            </a:extLst>
          </p:cNvPr>
          <p:cNvSpPr txBox="1"/>
          <p:nvPr/>
        </p:nvSpPr>
        <p:spPr>
          <a:xfrm>
            <a:off x="336231" y="5576019"/>
            <a:ext cx="1327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“hard”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/>
              <a:t>tasks</a:t>
            </a:r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5228B11-F99A-E04B-A8ED-22224BB66583}"/>
              </a:ext>
            </a:extLst>
          </p:cNvPr>
          <p:cNvSpPr txBox="1"/>
          <p:nvPr/>
        </p:nvSpPr>
        <p:spPr>
          <a:xfrm>
            <a:off x="8374566" y="441982"/>
            <a:ext cx="38174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Gill Sans MT" panose="020B0502020104020203" pitchFamily="34" charset="0"/>
              </a:rPr>
              <a:t>﻿NLGraph benchmark </a:t>
            </a:r>
            <a:r>
              <a:rPr lang="en-US" altLang="zh-CN" sz="1600" dirty="0">
                <a:latin typeface="Gill Sans MT" panose="020B0502020104020203" pitchFamily="34" charset="0"/>
              </a:rPr>
              <a:t>is</a:t>
            </a:r>
            <a:r>
              <a:rPr lang="zh-CN" altLang="en-US" sz="1600" dirty="0">
                <a:latin typeface="Gill Sans MT" panose="020B0502020104020203" pitchFamily="34" charset="0"/>
              </a:rPr>
              <a:t> with </a:t>
            </a:r>
            <a:endParaRPr lang="en-US" altLang="zh-CN" sz="1600" dirty="0">
              <a:latin typeface="Gill Sans MT" panose="020B05020201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Gill Sans MT" panose="020B0502020104020203" pitchFamily="34" charset="0"/>
              </a:rPr>
              <a:t>5,902 problems in a standard version</a:t>
            </a:r>
            <a:endParaRPr lang="en-US" altLang="zh-CN" sz="1600" dirty="0">
              <a:latin typeface="Gill Sans MT" panose="020B05020201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Gill Sans MT" panose="020B0502020104020203" pitchFamily="34" charset="0"/>
              </a:rPr>
              <a:t>29,370 problems in an extended version</a:t>
            </a:r>
          </a:p>
        </p:txBody>
      </p:sp>
    </p:spTree>
    <p:extLst>
      <p:ext uri="{BB962C8B-B14F-4D97-AF65-F5344CB8AC3E}">
        <p14:creationId xmlns:p14="http://schemas.microsoft.com/office/powerpoint/2010/main" val="530459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E2573C-A495-CC4B-9C91-B900DFD10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Outlines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C8B4B8-2807-4E46-AC64-765DA6A284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03546" cy="4351338"/>
          </a:xfrm>
        </p:spPr>
        <p:txBody>
          <a:bodyPr/>
          <a:lstStyle/>
          <a:p>
            <a:r>
              <a:rPr kumimoji="1" lang="en-US" altLang="zh-CN" dirty="0"/>
              <a:t>Background</a:t>
            </a:r>
          </a:p>
          <a:p>
            <a:r>
              <a:rPr kumimoji="1" lang="en-US" altLang="zh-CN" dirty="0"/>
              <a:t>An</a:t>
            </a:r>
            <a:r>
              <a:rPr kumimoji="1" lang="zh-CN" altLang="en-US" dirty="0"/>
              <a:t> </a:t>
            </a:r>
            <a:r>
              <a:rPr kumimoji="1" lang="en-US" altLang="zh-CN" dirty="0"/>
              <a:t>overview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LLMs</a:t>
            </a:r>
            <a:r>
              <a:rPr kumimoji="1" lang="zh-CN" altLang="en-US" dirty="0"/>
              <a:t> </a:t>
            </a:r>
            <a:r>
              <a:rPr kumimoji="1" lang="en-US" altLang="zh-CN" dirty="0"/>
              <a:t>&amp;</a:t>
            </a:r>
            <a:r>
              <a:rPr kumimoji="1" lang="zh-CN" altLang="en-US" dirty="0"/>
              <a:t> </a:t>
            </a:r>
            <a:r>
              <a:rPr kumimoji="1" lang="en-US" altLang="zh-CN" dirty="0"/>
              <a:t>Graphs</a:t>
            </a:r>
          </a:p>
          <a:p>
            <a:r>
              <a:rPr lang="en-US" altLang="zh-CN" sz="2400" dirty="0"/>
              <a:t>paper-1:</a:t>
            </a:r>
            <a:r>
              <a:rPr lang="zh-CN" altLang="en-US" sz="2400" dirty="0"/>
              <a:t> </a:t>
            </a:r>
            <a:r>
              <a:rPr lang="en" altLang="zh-CN" sz="2400" dirty="0"/>
              <a:t>Can Language Models Solve Graph Problems in Natural Language?</a:t>
            </a:r>
            <a:r>
              <a:rPr lang="zh-CN" altLang="en-US" sz="2400" dirty="0"/>
              <a:t> </a:t>
            </a:r>
            <a:r>
              <a:rPr lang="en-US" altLang="zh-CN" sz="2400" dirty="0"/>
              <a:t>2023/05</a:t>
            </a:r>
          </a:p>
          <a:p>
            <a:r>
              <a:rPr lang="en-US" altLang="zh-CN" sz="2400" dirty="0"/>
              <a:t>paper-2:</a:t>
            </a:r>
            <a:r>
              <a:rPr lang="zh-CN" altLang="en-US" sz="2400" dirty="0"/>
              <a:t> </a:t>
            </a:r>
            <a:r>
              <a:rPr lang="en" altLang="zh-CN" sz="2400" dirty="0" err="1"/>
              <a:t>GraphText</a:t>
            </a:r>
            <a:r>
              <a:rPr lang="en" altLang="zh-CN" sz="2400" dirty="0"/>
              <a:t>: Graph Reasoning in Text Space</a:t>
            </a:r>
            <a:r>
              <a:rPr lang="en-US" altLang="zh-CN" sz="2400" dirty="0"/>
              <a:t>.</a:t>
            </a:r>
            <a:r>
              <a:rPr lang="zh-CN" altLang="en-US" sz="2400" dirty="0"/>
              <a:t> </a:t>
            </a:r>
            <a:r>
              <a:rPr lang="en-US" altLang="zh-CN" sz="2400" dirty="0"/>
              <a:t>2023/10</a:t>
            </a:r>
          </a:p>
          <a:p>
            <a:r>
              <a:rPr lang="en-US" altLang="zh-CN" sz="2400" dirty="0"/>
              <a:t>paper-3:</a:t>
            </a:r>
            <a:r>
              <a:rPr lang="zh-CN" altLang="en-US" sz="2400" dirty="0"/>
              <a:t> </a:t>
            </a:r>
            <a:r>
              <a:rPr lang="en" altLang="zh-CN" sz="2400" dirty="0"/>
              <a:t>Large Language Models can Learn Rules</a:t>
            </a:r>
            <a:r>
              <a:rPr lang="en-US" altLang="zh-CN" sz="2400" dirty="0"/>
              <a:t>.</a:t>
            </a:r>
            <a:r>
              <a:rPr lang="zh-CN" altLang="en-US" sz="2400" dirty="0"/>
              <a:t> </a:t>
            </a:r>
            <a:r>
              <a:rPr lang="en-US" altLang="zh-CN" sz="2400" dirty="0"/>
              <a:t>2023/10</a:t>
            </a:r>
          </a:p>
          <a:p>
            <a:r>
              <a:rPr kumimoji="1" lang="en-US" altLang="zh-CN" dirty="0"/>
              <a:t>Summary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41231661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EA4A12-A76A-D546-951E-45EB75B38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Experiment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|</a:t>
            </a:r>
            <a:r>
              <a:rPr kumimoji="1" lang="zh-CN" altLang="en-US" dirty="0"/>
              <a:t> </a:t>
            </a:r>
            <a:r>
              <a:rPr kumimoji="1" lang="en-US" altLang="zh-CN" sz="3600" dirty="0"/>
              <a:t>Setup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87C27D4-3170-C34B-BA74-3BF716F23EF8}"/>
              </a:ext>
            </a:extLst>
          </p:cNvPr>
          <p:cNvSpPr txBox="1"/>
          <p:nvPr/>
        </p:nvSpPr>
        <p:spPr>
          <a:xfrm>
            <a:off x="8732207" y="190930"/>
            <a:ext cx="3283399" cy="923330"/>
          </a:xfrm>
          <a:prstGeom prst="rect">
            <a:avLst/>
          </a:prstGeom>
          <a:noFill/>
          <a:ln w="25400">
            <a:solidFill>
              <a:schemeClr val="bg1">
                <a:lumMod val="50000"/>
              </a:schemeClr>
            </a:solidFill>
            <a:prstDash val="dash"/>
          </a:ln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effectLst/>
                <a:latin typeface="Gill Sans MT" panose="020B0502020104020203" pitchFamily="34" charset="0"/>
              </a:rPr>
              <a:t>NLGraph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effectLst/>
                <a:latin typeface="Gill Sans MT" panose="020B0502020104020203" pitchFamily="34" charset="0"/>
              </a:rPr>
              <a:t> 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effectLst/>
                <a:latin typeface="Gill Sans MT" panose="020B0502020104020203" pitchFamily="34" charset="0"/>
              </a:rPr>
              <a:t>Benchmark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Experiments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I</a:t>
            </a:r>
            <a:r>
              <a:rPr kumimoji="1" lang="en" altLang="zh-CN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nstruction-based </a:t>
            </a:r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A</a:t>
            </a:r>
            <a:r>
              <a:rPr kumimoji="1" lang="en" altLang="zh-CN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pproaches</a:t>
            </a:r>
            <a:endParaRPr kumimoji="1" lang="en-US" altLang="zh-CN" dirty="0">
              <a:solidFill>
                <a:schemeClr val="bg1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AE10B99-6287-F44F-AA63-88D37BB1A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790" y="1460751"/>
            <a:ext cx="8262688" cy="5150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0871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EA4A12-A76A-D546-951E-45EB75B38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Experiment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FA320A3-78E2-1F49-8F9C-0CC3536894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817"/>
          <a:stretch/>
        </p:blipFill>
        <p:spPr>
          <a:xfrm>
            <a:off x="1154698" y="1589784"/>
            <a:ext cx="9882604" cy="195742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267EF21-7F72-8643-9C9B-34680EA5B0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8681" y="3796649"/>
            <a:ext cx="4630305" cy="201980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29587F4-4F2D-B04C-81C9-2D564ACBBEC5}"/>
              </a:ext>
            </a:extLst>
          </p:cNvPr>
          <p:cNvSpPr txBox="1"/>
          <p:nvPr/>
        </p:nvSpPr>
        <p:spPr>
          <a:xfrm>
            <a:off x="758284" y="6065889"/>
            <a:ext cx="6925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Gill Sans MT" panose="020B0502020104020203" pitchFamily="34" charset="0"/>
                <a:sym typeface="Wingdings" pitchFamily="2" charset="2"/>
              </a:rPr>
              <a:t></a:t>
            </a:r>
            <a:r>
              <a:rPr kumimoji="1" lang="zh-CN" altLang="en-US" sz="2400" dirty="0">
                <a:latin typeface="Gill Sans MT" panose="020B0502020104020203" pitchFamily="34" charset="0"/>
                <a:sym typeface="Wingdings" pitchFamily="2" charset="2"/>
              </a:rPr>
              <a:t> </a:t>
            </a:r>
            <a:r>
              <a:rPr kumimoji="1" lang="en" altLang="zh-CN" sz="2400" dirty="0">
                <a:latin typeface="Gill Sans MT" panose="020B0502020104020203" pitchFamily="34" charset="0"/>
              </a:rPr>
              <a:t>﻿LLMs Have (Preliminary) Graph Reasoning Abilities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8A9F73E-3C85-374A-8710-FCAC4CCBC8C4}"/>
              </a:ext>
            </a:extLst>
          </p:cNvPr>
          <p:cNvSpPr txBox="1"/>
          <p:nvPr/>
        </p:nvSpPr>
        <p:spPr>
          <a:xfrm>
            <a:off x="7808986" y="4344886"/>
            <a:ext cx="42566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dirty="0">
                <a:latin typeface="Gill Sans MT" panose="020B0502020104020203" pitchFamily="34" charset="0"/>
              </a:rPr>
              <a:t>﻿Model performance on the task of simulating graph neural networks. </a:t>
            </a:r>
          </a:p>
          <a:p>
            <a:r>
              <a:rPr kumimoji="1" lang="en" altLang="zh-CN" dirty="0">
                <a:latin typeface="Gill Sans MT" panose="020B0502020104020203" pitchFamily="34" charset="0"/>
              </a:rPr>
              <a:t>PC and RE are two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" altLang="zh-CN" dirty="0">
                <a:latin typeface="Gill Sans MT" panose="020B0502020104020203" pitchFamily="34" charset="0"/>
              </a:rPr>
              <a:t>﻿partial credit metrics</a:t>
            </a:r>
            <a:r>
              <a:rPr kumimoji="1" lang="en-US" altLang="zh-CN" dirty="0">
                <a:latin typeface="Gill Sans MT" panose="020B0502020104020203" pitchFamily="34" charset="0"/>
              </a:rPr>
              <a:t>.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5B2527D-C132-EE41-8888-19EC62A6A1D0}"/>
              </a:ext>
            </a:extLst>
          </p:cNvPr>
          <p:cNvSpPr txBox="1"/>
          <p:nvPr/>
        </p:nvSpPr>
        <p:spPr>
          <a:xfrm>
            <a:off x="5019643" y="1044712"/>
            <a:ext cx="53990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Gill Sans MT" panose="020B0502020104020203" pitchFamily="34" charset="0"/>
              </a:rPr>
              <a:t>Random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&lt;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Zero-shot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&lt;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Few-shot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&lt;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b="1" dirty="0">
                <a:latin typeface="Gill Sans MT" panose="020B0502020104020203" pitchFamily="34" charset="0"/>
              </a:rPr>
              <a:t>COT</a:t>
            </a:r>
            <a:endParaRPr kumimoji="1" lang="zh-CN" altLang="en-US" sz="2400" b="1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22001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EA4A12-A76A-D546-951E-45EB75B38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209693" cy="1325563"/>
          </a:xfrm>
        </p:spPr>
        <p:txBody>
          <a:bodyPr/>
          <a:lstStyle/>
          <a:p>
            <a:r>
              <a:rPr kumimoji="1" lang="en-US" altLang="zh-CN" dirty="0"/>
              <a:t>Experiment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A32A4A3-BC88-0848-AF21-64633794F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59" y="1858662"/>
            <a:ext cx="8084737" cy="195037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A04D2AB-85E4-B54C-A402-C251660F5C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9896" y="2727329"/>
            <a:ext cx="3449444" cy="290159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6F5C512-518B-7A42-97CF-92EF811C83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552" y="3956408"/>
            <a:ext cx="7999344" cy="242211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221AC50-F792-7546-8B74-4FD0E65D0809}"/>
              </a:ext>
            </a:extLst>
          </p:cNvPr>
          <p:cNvSpPr txBox="1"/>
          <p:nvPr/>
        </p:nvSpPr>
        <p:spPr>
          <a:xfrm>
            <a:off x="6096000" y="566241"/>
            <a:ext cx="56313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dirty="0">
                <a:latin typeface="Gill Sans MT" panose="020B0502020104020203" pitchFamily="34" charset="0"/>
              </a:rPr>
              <a:t>﻿</a:t>
            </a:r>
            <a:r>
              <a:rPr kumimoji="1" lang="en" altLang="zh-CN" b="1" dirty="0">
                <a:latin typeface="Gill Sans MT" panose="020B0502020104020203" pitchFamily="34" charset="0"/>
              </a:rPr>
              <a:t>In-Context Learning Can be Counterproductive</a:t>
            </a:r>
          </a:p>
          <a:p>
            <a:r>
              <a:rPr kumimoji="1" lang="en-US" altLang="zh-CN" dirty="0">
                <a:latin typeface="Gill Sans MT" panose="020B0502020104020203" pitchFamily="34" charset="0"/>
                <a:sym typeface="Wingdings" pitchFamily="2" charset="2"/>
              </a:rPr>
              <a:t></a:t>
            </a:r>
            <a:r>
              <a:rPr kumimoji="1" lang="zh-CN" altLang="en-US" dirty="0">
                <a:latin typeface="Gill Sans MT" panose="020B0502020104020203" pitchFamily="34" charset="0"/>
                <a:sym typeface="Wingdings" pitchFamily="2" charset="2"/>
              </a:rPr>
              <a:t> </a:t>
            </a:r>
            <a:r>
              <a:rPr kumimoji="1" lang="en" altLang="zh-CN" dirty="0">
                <a:latin typeface="Gill Sans MT" panose="020B0502020104020203" pitchFamily="34" charset="0"/>
              </a:rPr>
              <a:t>﻿LLMs fall short of generating valid intermediate steps to solve the more complex graph reasoning problem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9853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EA4A12-A76A-D546-951E-45EB75B38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Experiment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CBC9D0A-EAA6-CE46-A6D5-E59EFB532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118" y="4840942"/>
            <a:ext cx="7703634" cy="182502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615339F-DF45-2C40-8D48-6EA9F17D82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2573" y="1387397"/>
            <a:ext cx="8660881" cy="326266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9EB72B9-9BB9-8C4F-9FF9-B0A182F0BC8D}"/>
              </a:ext>
            </a:extLst>
          </p:cNvPr>
          <p:cNvSpPr txBox="1"/>
          <p:nvPr/>
        </p:nvSpPr>
        <p:spPr>
          <a:xfrm>
            <a:off x="406920" y="2310842"/>
            <a:ext cx="23956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Gill Sans MT" panose="020B0502020104020203" pitchFamily="34" charset="0"/>
              </a:rPr>
              <a:t>Two</a:t>
            </a:r>
            <a:r>
              <a:rPr kumimoji="1" lang="zh-CN" altLang="en-US" sz="20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latin typeface="Gill Sans MT" panose="020B0502020104020203" pitchFamily="34" charset="0"/>
              </a:rPr>
              <a:t>variant</a:t>
            </a:r>
            <a:r>
              <a:rPr kumimoji="1" lang="zh-CN" altLang="en-US" sz="20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latin typeface="Gill Sans MT" panose="020B0502020104020203" pitchFamily="34" charset="0"/>
              </a:rPr>
              <a:t>tasks</a:t>
            </a:r>
            <a:r>
              <a:rPr kumimoji="1" lang="zh-CN" altLang="en-US" sz="20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latin typeface="Gill Sans MT" panose="020B0502020104020203" pitchFamily="34" charset="0"/>
              </a:rPr>
              <a:t>of</a:t>
            </a:r>
            <a:r>
              <a:rPr kumimoji="1" lang="zh-CN" altLang="en-US" sz="20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latin typeface="Gill Sans MT" panose="020B0502020104020203" pitchFamily="34" charset="0"/>
              </a:rPr>
              <a:t>the</a:t>
            </a:r>
            <a:r>
              <a:rPr kumimoji="1" lang="zh-CN" altLang="en-US" sz="20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latin typeface="Gill Sans MT" panose="020B0502020104020203" pitchFamily="34" charset="0"/>
              </a:rPr>
              <a:t>connectivity</a:t>
            </a:r>
            <a:r>
              <a:rPr kumimoji="1" lang="zh-CN" altLang="en-US" sz="20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latin typeface="Gill Sans MT" panose="020B0502020104020203" pitchFamily="34" charset="0"/>
              </a:rPr>
              <a:t>task</a:t>
            </a:r>
            <a:endParaRPr kumimoji="1" lang="zh-CN" altLang="en-US" sz="2000" dirty="0">
              <a:latin typeface="Gill Sans MT" panose="020B0502020104020203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CF9DD3E-B5C5-AB4B-A3A8-E3820BC59552}"/>
              </a:ext>
            </a:extLst>
          </p:cNvPr>
          <p:cNvSpPr txBox="1"/>
          <p:nvPr/>
        </p:nvSpPr>
        <p:spPr>
          <a:xfrm>
            <a:off x="8541834" y="5163015"/>
            <a:ext cx="32450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dirty="0">
                <a:latin typeface="Gill Sans MT" panose="020B0502020104020203" pitchFamily="34" charset="0"/>
              </a:rPr>
              <a:t>﻿LLMs are indeed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" altLang="zh-CN" dirty="0">
                <a:latin typeface="Gill Sans MT" panose="020B0502020104020203" pitchFamily="34" charset="0"/>
              </a:rPr>
              <a:t>vulnerable to spurious correlations in structured reasoning</a:t>
            </a:r>
            <a:endParaRPr kumimoji="1" lang="en-US" altLang="zh-CN" dirty="0">
              <a:latin typeface="Gill Sans MT" panose="020B0502020104020203" pitchFamily="34" charset="0"/>
            </a:endParaRPr>
          </a:p>
          <a:p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(But,</a:t>
            </a:r>
            <a:r>
              <a:rPr kumimoji="1" lang="zh-CN" altLang="en-US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it</a:t>
            </a:r>
            <a:r>
              <a:rPr kumimoji="1" lang="zh-CN" altLang="en-US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that</a:t>
            </a:r>
            <a:r>
              <a:rPr kumimoji="1" lang="zh-CN" altLang="en-US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real?</a:t>
            </a:r>
            <a:r>
              <a:rPr kumimoji="1" lang="zh-CN" altLang="en-US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🤔)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4556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147F67-DEAC-9740-88B7-BEB5C18CC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I</a:t>
            </a:r>
            <a:r>
              <a:rPr kumimoji="1" lang="en" altLang="zh-CN" dirty="0"/>
              <a:t>nstruction-based </a:t>
            </a:r>
            <a:r>
              <a:rPr kumimoji="1" lang="en-US" altLang="zh-CN" dirty="0"/>
              <a:t>A</a:t>
            </a:r>
            <a:r>
              <a:rPr kumimoji="1" lang="en" altLang="zh-CN" dirty="0"/>
              <a:t>pproaches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3F3DBAC-10F6-8343-8413-E600E586F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8565" y="1569287"/>
            <a:ext cx="8874870" cy="492358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6F6ED36-8514-3446-BECD-D367C0A3476B}"/>
              </a:ext>
            </a:extLst>
          </p:cNvPr>
          <p:cNvSpPr txBox="1"/>
          <p:nvPr/>
        </p:nvSpPr>
        <p:spPr>
          <a:xfrm>
            <a:off x="8732207" y="190930"/>
            <a:ext cx="3283399" cy="923330"/>
          </a:xfrm>
          <a:prstGeom prst="rect">
            <a:avLst/>
          </a:prstGeom>
          <a:noFill/>
          <a:ln w="25400">
            <a:solidFill>
              <a:schemeClr val="bg1">
                <a:lumMod val="50000"/>
              </a:schemeClr>
            </a:solidFill>
            <a:prstDash val="dash"/>
          </a:ln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effectLst/>
                <a:latin typeface="Gill Sans MT" panose="020B0502020104020203" pitchFamily="34" charset="0"/>
              </a:rPr>
              <a:t>NLGraph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effectLst/>
                <a:latin typeface="Gill Sans MT" panose="020B0502020104020203" pitchFamily="34" charset="0"/>
              </a:rPr>
              <a:t> 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effectLst/>
                <a:latin typeface="Gill Sans MT" panose="020B0502020104020203" pitchFamily="34" charset="0"/>
              </a:rPr>
              <a:t>Benchmark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Experiments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I</a:t>
            </a:r>
            <a:r>
              <a:rPr kumimoji="1" lang="en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nstruction-based </a:t>
            </a:r>
            <a:r>
              <a:rPr kumimoji="1" lang="en-US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A</a:t>
            </a:r>
            <a:r>
              <a:rPr kumimoji="1" lang="en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pproaches</a:t>
            </a:r>
            <a:endParaRPr kumimoji="1" lang="en-US" altLang="zh-CN" dirty="0">
              <a:solidFill>
                <a:srgbClr val="FF0000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68010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22EC12F-1204-9547-9291-6197E1489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688" y="466463"/>
            <a:ext cx="8648617" cy="460734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6FE1947-1781-0248-8F9C-40A483EA93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9257" y="5365581"/>
            <a:ext cx="8073481" cy="1182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9910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147F67-DEAC-9740-88B7-BEB5C18CC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Take-home</a:t>
            </a:r>
            <a:r>
              <a:rPr kumimoji="1" lang="zh-CN" altLang="en-US" dirty="0"/>
              <a:t> </a:t>
            </a:r>
            <a:r>
              <a:rPr kumimoji="1" lang="en-US" altLang="zh-CN" dirty="0"/>
              <a:t>messages</a:t>
            </a:r>
            <a:r>
              <a:rPr kumimoji="1" lang="zh-CN" altLang="en-US" dirty="0"/>
              <a:t> </a:t>
            </a:r>
            <a:r>
              <a:rPr kumimoji="1" lang="en-US" altLang="zh-CN" dirty="0"/>
              <a:t>(paper-1)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BE91D36-D362-C146-90A2-6431DE96D5A6}"/>
              </a:ext>
            </a:extLst>
          </p:cNvPr>
          <p:cNvSpPr txBox="1"/>
          <p:nvPr/>
        </p:nvSpPr>
        <p:spPr>
          <a:xfrm>
            <a:off x="677335" y="2048933"/>
            <a:ext cx="1095338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2400" dirty="0">
                <a:latin typeface="Gill Sans MT" panose="020B0502020104020203" pitchFamily="34" charset="0"/>
              </a:rPr>
              <a:t>﻿Extensive experiments on the </a:t>
            </a:r>
            <a:r>
              <a:rPr kumimoji="1" lang="en" altLang="zh-CN" sz="2400" dirty="0" err="1">
                <a:latin typeface="Gill Sans MT" panose="020B0502020104020203" pitchFamily="34" charset="0"/>
              </a:rPr>
              <a:t>NLGraph</a:t>
            </a:r>
            <a:r>
              <a:rPr kumimoji="1" lang="en" altLang="zh-CN" sz="2400" dirty="0">
                <a:latin typeface="Gill Sans MT" panose="020B0502020104020203" pitchFamily="34" charset="0"/>
              </a:rPr>
              <a:t> benchmark demonstrate that: </a:t>
            </a:r>
          </a:p>
          <a:p>
            <a:pPr marL="342900" indent="-342900">
              <a:buAutoNum type="arabicPeriod"/>
            </a:pPr>
            <a:r>
              <a:rPr kumimoji="1" lang="en" altLang="zh-CN" sz="2400" dirty="0">
                <a:latin typeface="Gill Sans MT" panose="020B0502020104020203" pitchFamily="34" charset="0"/>
              </a:rPr>
              <a:t>LLMs do possess </a:t>
            </a:r>
            <a:r>
              <a:rPr kumimoji="1" lang="en" altLang="zh-CN" sz="2400" b="1" i="1" dirty="0">
                <a:solidFill>
                  <a:srgbClr val="FF0000"/>
                </a:solidFill>
                <a:latin typeface="Gill Sans MT" panose="020B0502020104020203" pitchFamily="34" charset="0"/>
              </a:rPr>
              <a:t>preliminary</a:t>
            </a:r>
            <a:r>
              <a:rPr kumimoji="1" lang="en" altLang="zh-CN" sz="2400" dirty="0">
                <a:latin typeface="Gill Sans MT" panose="020B0502020104020203" pitchFamily="34" charset="0"/>
              </a:rPr>
              <a:t> graph reasoning abilities. </a:t>
            </a:r>
          </a:p>
          <a:p>
            <a:pPr marL="342900" indent="-342900">
              <a:buAutoNum type="arabicPeriod"/>
            </a:pPr>
            <a:r>
              <a:rPr kumimoji="1" lang="en" altLang="zh-CN" sz="2400" dirty="0">
                <a:highlight>
                  <a:srgbClr val="FFFF00"/>
                </a:highlight>
                <a:latin typeface="Gill Sans MT" panose="020B0502020104020203" pitchFamily="34" charset="0"/>
              </a:rPr>
              <a:t>The benefit of </a:t>
            </a:r>
            <a:r>
              <a:rPr kumimoji="1" lang="en" altLang="zh-CN" sz="2400" b="1" i="1" dirty="0">
                <a:highlight>
                  <a:srgbClr val="FFFF00"/>
                </a:highlight>
                <a:latin typeface="Gill Sans MT" panose="020B0502020104020203" pitchFamily="34" charset="0"/>
              </a:rPr>
              <a:t>advanced prompting </a:t>
            </a:r>
            <a:r>
              <a:rPr kumimoji="1" lang="en" altLang="zh-CN" sz="2400" dirty="0">
                <a:highlight>
                  <a:srgbClr val="FFFF00"/>
                </a:highlight>
                <a:latin typeface="Gill Sans MT" panose="020B0502020104020203" pitchFamily="34" charset="0"/>
              </a:rPr>
              <a:t>methods </a:t>
            </a:r>
            <a:r>
              <a:rPr kumimoji="1" lang="en" altLang="zh-CN" sz="2400" b="1" i="1" dirty="0">
                <a:solidFill>
                  <a:srgbClr val="FF0000"/>
                </a:solidFill>
                <a:highlight>
                  <a:srgbClr val="FFFF00"/>
                </a:highlight>
                <a:latin typeface="Gill Sans MT" panose="020B0502020104020203" pitchFamily="34" charset="0"/>
              </a:rPr>
              <a:t>diminishes</a:t>
            </a:r>
            <a:r>
              <a:rPr kumimoji="1" lang="en" altLang="zh-CN" sz="2400" dirty="0">
                <a:highlight>
                  <a:srgbClr val="FFFF00"/>
                </a:highlight>
                <a:latin typeface="Gill Sans MT" panose="020B0502020104020203" pitchFamily="34" charset="0"/>
              </a:rPr>
              <a:t> with complex problems. </a:t>
            </a:r>
          </a:p>
          <a:p>
            <a:pPr marL="342900" indent="-342900">
              <a:buAutoNum type="arabicPeriod"/>
            </a:pPr>
            <a:r>
              <a:rPr kumimoji="1" lang="en" altLang="zh-CN" sz="2400" b="1" i="1" dirty="0">
                <a:highlight>
                  <a:srgbClr val="FFFF00"/>
                </a:highlight>
                <a:latin typeface="Gill Sans MT" panose="020B0502020104020203" pitchFamily="34" charset="0"/>
              </a:rPr>
              <a:t>Learning from examples </a:t>
            </a:r>
            <a:r>
              <a:rPr kumimoji="1" lang="en" altLang="zh-CN" sz="2400" b="1" i="1" dirty="0">
                <a:solidFill>
                  <a:srgbClr val="FF0000"/>
                </a:solidFill>
                <a:highlight>
                  <a:srgbClr val="FFFF00"/>
                </a:highlight>
                <a:latin typeface="Gill Sans MT" panose="020B0502020104020203" pitchFamily="34" charset="0"/>
              </a:rPr>
              <a:t>did not happen </a:t>
            </a:r>
            <a:r>
              <a:rPr kumimoji="1" lang="en" altLang="zh-CN" sz="2400" dirty="0">
                <a:highlight>
                  <a:srgbClr val="FFFF00"/>
                </a:highlight>
                <a:latin typeface="Gill Sans MT" panose="020B0502020104020203" pitchFamily="34" charset="0"/>
              </a:rPr>
              <a:t>on complex graph reasoning problems. </a:t>
            </a:r>
          </a:p>
          <a:p>
            <a:pPr marL="342900" indent="-342900">
              <a:buAutoNum type="arabicPeriod"/>
            </a:pPr>
            <a:r>
              <a:rPr kumimoji="1" lang="en" altLang="zh-CN" sz="2400" dirty="0">
                <a:latin typeface="Gill Sans MT" panose="020B0502020104020203" pitchFamily="34" charset="0"/>
              </a:rPr>
              <a:t>LLMs are (un)surprisingly brittle to </a:t>
            </a:r>
            <a:r>
              <a:rPr kumimoji="1" lang="en" altLang="zh-CN" sz="2400" b="1" i="1" dirty="0">
                <a:solidFill>
                  <a:srgbClr val="FF0000"/>
                </a:solidFill>
                <a:latin typeface="Gill Sans MT" panose="020B0502020104020203" pitchFamily="34" charset="0"/>
              </a:rPr>
              <a:t>spurious correlations </a:t>
            </a:r>
            <a:r>
              <a:rPr kumimoji="1" lang="en" altLang="zh-CN" sz="2400" dirty="0">
                <a:latin typeface="Gill Sans MT" panose="020B0502020104020203" pitchFamily="34" charset="0"/>
              </a:rPr>
              <a:t>in problem settings. </a:t>
            </a:r>
          </a:p>
          <a:p>
            <a:pPr marL="342900" indent="-342900">
              <a:buAutoNum type="arabicPeriod"/>
            </a:pPr>
            <a:endParaRPr kumimoji="1" lang="en" altLang="zh-CN" sz="2400" dirty="0">
              <a:latin typeface="Gill Sans MT" panose="020B0502020104020203" pitchFamily="34" charset="0"/>
            </a:endParaRPr>
          </a:p>
          <a:p>
            <a:r>
              <a:rPr kumimoji="1" lang="en-US" altLang="zh-CN" sz="2400" dirty="0">
                <a:latin typeface="Gill Sans MT" panose="020B0502020104020203" pitchFamily="34" charset="0"/>
              </a:rPr>
              <a:t>Note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that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the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LLMs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here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endParaRPr kumimoji="1" lang="en-US" altLang="zh-CN" sz="2400" dirty="0">
              <a:latin typeface="Gill Sans MT" panose="020B05020201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latin typeface="Gill Sans MT" panose="020B0502020104020203" pitchFamily="34" charset="0"/>
              </a:rPr>
              <a:t>can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only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rely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on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the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b="1" i="1" dirty="0">
                <a:latin typeface="Gill Sans MT" panose="020B0502020104020203" pitchFamily="34" charset="0"/>
              </a:rPr>
              <a:t>structural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information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of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graphs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latin typeface="Gill Sans MT" panose="020B0502020104020203" pitchFamily="34" charset="0"/>
              </a:rPr>
              <a:t>previous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studies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on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text-attributed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graphs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have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justified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the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importance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of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b="1" i="1" dirty="0">
                <a:latin typeface="Gill Sans MT" panose="020B0502020104020203" pitchFamily="34" charset="0"/>
              </a:rPr>
              <a:t>texts</a:t>
            </a:r>
          </a:p>
          <a:p>
            <a:endParaRPr kumimoji="1" lang="zh-CN" altLang="en-US" sz="24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013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E2573C-A495-CC4B-9C91-B900DFD10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Outlines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C8B4B8-2807-4E46-AC64-765DA6A284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03546" cy="4351338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Background</a:t>
            </a:r>
          </a:p>
          <a:p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An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overview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of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LLMs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&amp;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Graphs</a:t>
            </a:r>
          </a:p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</a:rPr>
              <a:t>paper-1: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" altLang="zh-CN" sz="2400" dirty="0">
                <a:solidFill>
                  <a:schemeClr val="bg1">
                    <a:lumMod val="65000"/>
                  </a:schemeClr>
                </a:solidFill>
              </a:rPr>
              <a:t>Can Language Models Solve Graph Problems in Natural Language?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</a:rPr>
              <a:t>2023/05</a:t>
            </a:r>
          </a:p>
          <a:p>
            <a:r>
              <a:rPr lang="en-US" altLang="zh-CN" sz="2400" dirty="0">
                <a:solidFill>
                  <a:srgbClr val="FF0000"/>
                </a:solidFill>
              </a:rPr>
              <a:t>paper-2: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" altLang="zh-CN" sz="2400" dirty="0" err="1">
                <a:solidFill>
                  <a:srgbClr val="FF0000"/>
                </a:solidFill>
              </a:rPr>
              <a:t>GraphText</a:t>
            </a:r>
            <a:r>
              <a:rPr lang="en" altLang="zh-CN" sz="2400" dirty="0">
                <a:solidFill>
                  <a:srgbClr val="FF0000"/>
                </a:solidFill>
              </a:rPr>
              <a:t>: Graph Reasoning in Text Space</a:t>
            </a:r>
            <a:r>
              <a:rPr lang="en-US" altLang="zh-CN" sz="2400" dirty="0">
                <a:solidFill>
                  <a:srgbClr val="FF0000"/>
                </a:solidFill>
              </a:rPr>
              <a:t>.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2023/10</a:t>
            </a:r>
          </a:p>
          <a:p>
            <a:r>
              <a:rPr lang="en-US" altLang="zh-CN" sz="2400" dirty="0"/>
              <a:t>paper-3:</a:t>
            </a:r>
            <a:r>
              <a:rPr lang="zh-CN" altLang="en-US" sz="2400" dirty="0"/>
              <a:t> </a:t>
            </a:r>
            <a:r>
              <a:rPr lang="en" altLang="zh-CN" sz="2400" dirty="0"/>
              <a:t>Large Language Models can Learn Rules</a:t>
            </a:r>
            <a:r>
              <a:rPr lang="en-US" altLang="zh-CN" sz="2400" dirty="0"/>
              <a:t>.</a:t>
            </a:r>
            <a:r>
              <a:rPr lang="zh-CN" altLang="en-US" sz="2400" dirty="0"/>
              <a:t> </a:t>
            </a:r>
            <a:r>
              <a:rPr lang="en-US" altLang="zh-CN" sz="2400" dirty="0"/>
              <a:t>2023/10</a:t>
            </a:r>
          </a:p>
          <a:p>
            <a:r>
              <a:rPr kumimoji="1" lang="en-US" altLang="zh-CN" dirty="0"/>
              <a:t>Summary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7399326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29CF107-A661-6042-BB77-1577B438A5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73" r="13650"/>
          <a:stretch/>
        </p:blipFill>
        <p:spPr>
          <a:xfrm>
            <a:off x="335280" y="594360"/>
            <a:ext cx="7178040" cy="319155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1D705EA-2663-9941-ADFC-B21F84726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5738" y="792480"/>
            <a:ext cx="3990982" cy="557784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E2C98EC-F143-364F-8AA5-639E662A7248}"/>
              </a:ext>
            </a:extLst>
          </p:cNvPr>
          <p:cNvSpPr txBox="1"/>
          <p:nvPr/>
        </p:nvSpPr>
        <p:spPr>
          <a:xfrm>
            <a:off x="182880" y="6370320"/>
            <a:ext cx="5003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Arxiv</a:t>
            </a:r>
            <a:r>
              <a:rPr kumimoji="1" lang="zh-CN" altLang="en-US" dirty="0"/>
              <a:t> </a:t>
            </a:r>
            <a:r>
              <a:rPr kumimoji="1" lang="en-US" altLang="zh-CN" dirty="0"/>
              <a:t>2023/10/02</a:t>
            </a:r>
            <a:r>
              <a:rPr kumimoji="1" lang="zh-CN" altLang="en-US" dirty="0"/>
              <a:t> </a:t>
            </a:r>
            <a:r>
              <a:rPr kumimoji="1" lang="en" altLang="zh-CN" dirty="0">
                <a:hlinkClick r:id="rId4"/>
              </a:rPr>
              <a:t>https://arxiv.org/abs/2310.01089</a:t>
            </a:r>
            <a:endParaRPr kumimoji="1" lang="en" altLang="zh-CN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B11DF6E-BA91-1147-849C-C17D7F7C96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880" y="3882807"/>
            <a:ext cx="6416040" cy="2123539"/>
          </a:xfrm>
          <a:prstGeom prst="rect">
            <a:avLst/>
          </a:prstGeom>
        </p:spPr>
      </p:pic>
      <p:sp>
        <p:nvSpPr>
          <p:cNvPr id="7" name="灯片编号占位符 3">
            <a:extLst>
              <a:ext uri="{FF2B5EF4-FFF2-40B4-BE49-F238E27FC236}">
                <a16:creationId xmlns:a16="http://schemas.microsoft.com/office/drawing/2014/main" id="{6CA45D51-AC57-D242-8F52-EF4CC4AAB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6624"/>
            <a:ext cx="2743200" cy="365125"/>
          </a:xfrm>
        </p:spPr>
        <p:txBody>
          <a:bodyPr/>
          <a:lstStyle/>
          <a:p>
            <a:fld id="{7B05021E-9823-8140-9A9F-CA304FDE70E2}" type="slidenum">
              <a:rPr kumimoji="1" lang="zh-CN" altLang="en-US" smtClean="0"/>
              <a:t>28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415677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9A19F7-7025-3744-A2F8-8DF664CB4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Difficulty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applying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LLM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graph</a:t>
            </a:r>
            <a:r>
              <a:rPr kumimoji="1" lang="zh-CN" altLang="en-US" dirty="0"/>
              <a:t> </a:t>
            </a:r>
            <a:r>
              <a:rPr kumimoji="1" lang="en-US" altLang="zh-CN" dirty="0"/>
              <a:t>learning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B48FB9-E0F9-A741-9851-354005024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48055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dirty="0">
                <a:sym typeface="Wingdings" pitchFamily="2" charset="2"/>
              </a:rPr>
              <a:t>The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modality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gap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between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“graph”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and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“text”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CA1DA81-C4B8-5444-B94C-309579F96379}"/>
              </a:ext>
            </a:extLst>
          </p:cNvPr>
          <p:cNvSpPr txBox="1"/>
          <p:nvPr/>
        </p:nvSpPr>
        <p:spPr>
          <a:xfrm>
            <a:off x="838200" y="5826443"/>
            <a:ext cx="95601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Gill Sans MT" panose="020B0502020104020203" pitchFamily="34" charset="0"/>
              </a:rPr>
              <a:t>So,</a:t>
            </a:r>
            <a:r>
              <a:rPr kumimoji="1" lang="zh-CN" altLang="en-US" sz="2800" dirty="0">
                <a:latin typeface="Gill Sans MT" panose="020B0502020104020203" pitchFamily="34" charset="0"/>
              </a:rPr>
              <a:t> </a:t>
            </a:r>
            <a:r>
              <a:rPr kumimoji="1" lang="en" altLang="zh-CN" sz="2800" dirty="0">
                <a:latin typeface="Gill Sans MT" panose="020B0502020104020203" pitchFamily="34" charset="0"/>
              </a:rPr>
              <a:t>﻿can we derive </a:t>
            </a:r>
            <a:r>
              <a:rPr kumimoji="1" lang="en" altLang="zh-CN" sz="2800" b="1" i="1" dirty="0">
                <a:solidFill>
                  <a:srgbClr val="FF0000"/>
                </a:solidFill>
                <a:latin typeface="Gill Sans MT" panose="020B0502020104020203" pitchFamily="34" charset="0"/>
              </a:rPr>
              <a:t>a language for graph </a:t>
            </a:r>
            <a:r>
              <a:rPr kumimoji="1" lang="en" altLang="zh-CN" sz="2800" dirty="0">
                <a:latin typeface="Gill Sans MT" panose="020B0502020104020203" pitchFamily="34" charset="0"/>
              </a:rPr>
              <a:t>in natural language?</a:t>
            </a:r>
            <a:r>
              <a:rPr kumimoji="1" lang="zh-CN" altLang="en-US" sz="28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800" dirty="0">
                <a:latin typeface="Gill Sans MT" panose="020B0502020104020203" pitchFamily="34" charset="0"/>
              </a:rPr>
              <a:t>🤔</a:t>
            </a:r>
            <a:endParaRPr kumimoji="1" lang="zh-CN" altLang="en-US" sz="2800" dirty="0">
              <a:latin typeface="Gill Sans MT" panose="020B0502020104020203" pitchFamily="34" charset="0"/>
            </a:endParaRPr>
          </a:p>
        </p:txBody>
      </p:sp>
      <p:pic>
        <p:nvPicPr>
          <p:cNvPr id="4098" name="Picture 2" descr="Large Language Model ( LLM ) Trends">
            <a:extLst>
              <a:ext uri="{FF2B5EF4-FFF2-40B4-BE49-F238E27FC236}">
                <a16:creationId xmlns:a16="http://schemas.microsoft.com/office/drawing/2014/main" id="{D58DC4F9-599C-154D-9DBA-9E7A6701E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798" y="3165634"/>
            <a:ext cx="6096002" cy="192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Graph Data Structure - Explained With Examples">
            <a:extLst>
              <a:ext uri="{FF2B5EF4-FFF2-40B4-BE49-F238E27FC236}">
                <a16:creationId xmlns:a16="http://schemas.microsoft.com/office/drawing/2014/main" id="{D894B4F7-F354-1C49-A2D3-BF7131D6B5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" y="2773680"/>
            <a:ext cx="4394937" cy="2484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灯片编号占位符 3">
            <a:extLst>
              <a:ext uri="{FF2B5EF4-FFF2-40B4-BE49-F238E27FC236}">
                <a16:creationId xmlns:a16="http://schemas.microsoft.com/office/drawing/2014/main" id="{C663D8F5-12A5-DE4C-9371-0BDDF3284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6624"/>
            <a:ext cx="2743200" cy="365125"/>
          </a:xfrm>
        </p:spPr>
        <p:txBody>
          <a:bodyPr/>
          <a:lstStyle/>
          <a:p>
            <a:fld id="{7B05021E-9823-8140-9A9F-CA304FDE70E2}" type="slidenum">
              <a:rPr kumimoji="1" lang="zh-CN" altLang="en-US" smtClean="0"/>
              <a:t>29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443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E2573C-A495-CC4B-9C91-B900DFD10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Outlines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C8B4B8-2807-4E46-AC64-765DA6A284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03546" cy="4351338"/>
          </a:xfrm>
        </p:spPr>
        <p:txBody>
          <a:bodyPr/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Background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</a:rPr>
              <a:t>(Learning on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</a:rPr>
              <a:t>Graphs)</a:t>
            </a:r>
          </a:p>
          <a:p>
            <a:r>
              <a:rPr kumimoji="1" lang="en-US" altLang="zh-CN" dirty="0"/>
              <a:t>An</a:t>
            </a:r>
            <a:r>
              <a:rPr kumimoji="1" lang="zh-CN" altLang="en-US" dirty="0"/>
              <a:t> </a:t>
            </a:r>
            <a:r>
              <a:rPr kumimoji="1" lang="en-US" altLang="zh-CN" dirty="0"/>
              <a:t>overview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LLMs</a:t>
            </a:r>
            <a:r>
              <a:rPr kumimoji="1" lang="zh-CN" altLang="en-US" dirty="0"/>
              <a:t> </a:t>
            </a:r>
            <a:r>
              <a:rPr kumimoji="1" lang="en-US" altLang="zh-CN" dirty="0"/>
              <a:t>&amp;</a:t>
            </a:r>
            <a:r>
              <a:rPr kumimoji="1" lang="zh-CN" altLang="en-US" dirty="0"/>
              <a:t> </a:t>
            </a:r>
            <a:r>
              <a:rPr kumimoji="1" lang="en-US" altLang="zh-CN" dirty="0"/>
              <a:t>Graphs</a:t>
            </a:r>
          </a:p>
          <a:p>
            <a:r>
              <a:rPr lang="en-US" altLang="zh-CN" sz="2400" dirty="0"/>
              <a:t>paper-1:</a:t>
            </a:r>
            <a:r>
              <a:rPr lang="zh-CN" altLang="en-US" sz="2400" dirty="0"/>
              <a:t> </a:t>
            </a:r>
            <a:r>
              <a:rPr lang="en" altLang="zh-CN" sz="2400" dirty="0"/>
              <a:t>Can Language Models Solve Graph Problems in Natural Language?</a:t>
            </a:r>
            <a:r>
              <a:rPr lang="zh-CN" altLang="en-US" sz="2400" dirty="0"/>
              <a:t> </a:t>
            </a:r>
            <a:r>
              <a:rPr lang="en-US" altLang="zh-CN" sz="2400" dirty="0"/>
              <a:t>2023/05</a:t>
            </a:r>
          </a:p>
          <a:p>
            <a:r>
              <a:rPr lang="en-US" altLang="zh-CN" sz="2400" dirty="0"/>
              <a:t>paper-2:</a:t>
            </a:r>
            <a:r>
              <a:rPr lang="zh-CN" altLang="en-US" sz="2400" dirty="0"/>
              <a:t> </a:t>
            </a:r>
            <a:r>
              <a:rPr lang="en" altLang="zh-CN" sz="2400" dirty="0" err="1"/>
              <a:t>GraphText</a:t>
            </a:r>
            <a:r>
              <a:rPr lang="en" altLang="zh-CN" sz="2400" dirty="0"/>
              <a:t>: Graph Reasoning in Text Space</a:t>
            </a:r>
            <a:r>
              <a:rPr lang="en-US" altLang="zh-CN" sz="2400" dirty="0"/>
              <a:t>.</a:t>
            </a:r>
            <a:r>
              <a:rPr lang="zh-CN" altLang="en-US" sz="2400" dirty="0"/>
              <a:t> </a:t>
            </a:r>
            <a:r>
              <a:rPr lang="en-US" altLang="zh-CN" sz="2400" dirty="0"/>
              <a:t>2023/10</a:t>
            </a:r>
          </a:p>
          <a:p>
            <a:r>
              <a:rPr lang="en-US" altLang="zh-CN" sz="2400" dirty="0"/>
              <a:t>paper-3:</a:t>
            </a:r>
            <a:r>
              <a:rPr lang="zh-CN" altLang="en-US" sz="2400" dirty="0"/>
              <a:t> </a:t>
            </a:r>
            <a:r>
              <a:rPr lang="en" altLang="zh-CN" sz="2400" dirty="0"/>
              <a:t>Large Language Models can Learn Rules</a:t>
            </a:r>
            <a:r>
              <a:rPr lang="en-US" altLang="zh-CN" sz="2400" dirty="0"/>
              <a:t>.</a:t>
            </a:r>
            <a:r>
              <a:rPr lang="zh-CN" altLang="en-US" sz="2400" dirty="0"/>
              <a:t> </a:t>
            </a:r>
            <a:r>
              <a:rPr lang="en-US" altLang="zh-CN" sz="2400" dirty="0"/>
              <a:t>2023/10</a:t>
            </a:r>
          </a:p>
          <a:p>
            <a:r>
              <a:rPr kumimoji="1" lang="en-US" altLang="zh-CN" dirty="0"/>
              <a:t>Summary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36446523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75CBE2-75B4-A742-8FF5-696628E4B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Difficulty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applying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LLM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graph</a:t>
            </a:r>
            <a:r>
              <a:rPr kumimoji="1" lang="zh-CN" altLang="en-US" dirty="0"/>
              <a:t> </a:t>
            </a:r>
            <a:r>
              <a:rPr kumimoji="1" lang="en-US" altLang="zh-CN" dirty="0"/>
              <a:t>learning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6D4C988-77E5-864E-AB3D-9ED12D4FD5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581"/>
          <a:stretch/>
        </p:blipFill>
        <p:spPr>
          <a:xfrm>
            <a:off x="688523" y="2272396"/>
            <a:ext cx="6203076" cy="422047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54E1011-667D-8F48-AC56-8632839D3BBC}"/>
              </a:ext>
            </a:extLst>
          </p:cNvPr>
          <p:cNvSpPr txBox="1"/>
          <p:nvPr/>
        </p:nvSpPr>
        <p:spPr>
          <a:xfrm>
            <a:off x="6891599" y="2784631"/>
            <a:ext cx="51054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b="1" i="1" dirty="0">
                <a:latin typeface="Gill Sans MT" panose="020B0502020104020203" pitchFamily="34" charset="0"/>
              </a:rPr>
              <a:t>﻿An example of the GRAPHTEXT framework </a:t>
            </a:r>
          </a:p>
          <a:p>
            <a:r>
              <a:rPr kumimoji="1" lang="en" altLang="zh-CN" b="1" i="1" dirty="0">
                <a:latin typeface="Gill Sans MT" panose="020B0502020104020203" pitchFamily="34" charset="0"/>
              </a:rPr>
              <a:t>that classifies node 0: </a:t>
            </a:r>
          </a:p>
          <a:p>
            <a:endParaRPr kumimoji="1" lang="en" altLang="zh-CN" dirty="0">
              <a:latin typeface="Gill Sans MT" panose="020B0502020104020203" pitchFamily="34" charset="0"/>
            </a:endParaRPr>
          </a:p>
          <a:p>
            <a:r>
              <a:rPr kumimoji="1" lang="en" altLang="zh-CN" dirty="0">
                <a:latin typeface="Gill Sans MT" panose="020B0502020104020203" pitchFamily="34" charset="0"/>
              </a:rPr>
              <a:t>Given a graph, GRAPHTEXT </a:t>
            </a:r>
            <a:r>
              <a:rPr kumimoji="1" lang="en" altLang="zh-CN" b="1" i="1" dirty="0">
                <a:solidFill>
                  <a:srgbClr val="FF0000"/>
                </a:solidFill>
                <a:latin typeface="Gill Sans MT" panose="020B0502020104020203" pitchFamily="34" charset="0"/>
              </a:rPr>
              <a:t>constructs a graph-syntax tree</a:t>
            </a:r>
            <a:r>
              <a:rPr kumimoji="1" lang="en" altLang="zh-CN" dirty="0">
                <a:latin typeface="Gill Sans MT" panose="020B0502020104020203" pitchFamily="34" charset="0"/>
              </a:rPr>
              <a:t> that contains both node attributes (e.g. feature and label) and relationships (e.g. center-node, 1st-hop, and 2nd-hop). </a:t>
            </a:r>
          </a:p>
          <a:p>
            <a:endParaRPr kumimoji="1" lang="en" altLang="zh-CN" dirty="0">
              <a:latin typeface="Gill Sans MT" panose="020B0502020104020203" pitchFamily="34" charset="0"/>
            </a:endParaRPr>
          </a:p>
          <a:p>
            <a:r>
              <a:rPr kumimoji="1" lang="en" altLang="zh-CN" dirty="0">
                <a:latin typeface="Gill Sans MT" panose="020B0502020104020203" pitchFamily="34" charset="0"/>
              </a:rPr>
              <a:t>Then, GRAPHTEXT </a:t>
            </a:r>
            <a:r>
              <a:rPr kumimoji="1" lang="en" altLang="zh-CN" b="1" i="1" dirty="0">
                <a:solidFill>
                  <a:srgbClr val="FF0000"/>
                </a:solidFill>
                <a:latin typeface="Gill Sans MT" panose="020B0502020104020203" pitchFamily="34" charset="0"/>
              </a:rPr>
              <a:t>traverses the graph-syntax tree to obtain a sequential text</a:t>
            </a:r>
            <a:r>
              <a:rPr kumimoji="1" lang="en" altLang="zh-CN" dirty="0">
                <a:latin typeface="Gill Sans MT" panose="020B0502020104020203" pitchFamily="34" charset="0"/>
              </a:rPr>
              <a:t>, i.e. graph prompt, and let LLM perform graph reasoning in text space.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3271432-2608-7C4E-9907-0EDE9E93BB02}"/>
              </a:ext>
            </a:extLst>
          </p:cNvPr>
          <p:cNvSpPr txBox="1"/>
          <p:nvPr/>
        </p:nvSpPr>
        <p:spPr>
          <a:xfrm>
            <a:off x="838200" y="1481102"/>
            <a:ext cx="63854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b="1" dirty="0">
                <a:latin typeface="Gill Sans MT" panose="020B0502020104020203" pitchFamily="34" charset="0"/>
              </a:rPr>
              <a:t>GRAPHTEXT</a:t>
            </a:r>
            <a:r>
              <a:rPr kumimoji="1" lang="en-US" altLang="zh-CN" b="1" dirty="0">
                <a:latin typeface="Gill Sans MT" panose="020B0502020104020203" pitchFamily="34" charset="0"/>
              </a:rPr>
              <a:t>:</a:t>
            </a:r>
            <a:r>
              <a:rPr kumimoji="1" lang="zh-CN" altLang="en-US" b="1" dirty="0">
                <a:latin typeface="Gill Sans MT" panose="020B0502020104020203" pitchFamily="34" charset="0"/>
              </a:rPr>
              <a:t> </a:t>
            </a:r>
            <a:r>
              <a:rPr kumimoji="1" lang="en" altLang="zh-CN" b="1" dirty="0">
                <a:latin typeface="Gill Sans MT" panose="020B0502020104020203" pitchFamily="34" charset="0"/>
              </a:rPr>
              <a:t>﻿a graph-syntax tree </a:t>
            </a:r>
            <a:r>
              <a:rPr kumimoji="1" lang="en" altLang="zh-CN" dirty="0">
                <a:latin typeface="Gill Sans MT" panose="020B0502020104020203" pitchFamily="34" charset="0"/>
              </a:rPr>
              <a:t>for each graph that </a:t>
            </a:r>
          </a:p>
          <a:p>
            <a:r>
              <a:rPr kumimoji="1" lang="en" altLang="zh-CN" dirty="0">
                <a:latin typeface="Gill Sans MT" panose="020B0502020104020203" pitchFamily="34" charset="0"/>
              </a:rPr>
              <a:t>encapsulates both the node attributes and inter-node relationships</a:t>
            </a:r>
            <a:endParaRPr kumimoji="1" lang="zh-CN" altLang="en-US" dirty="0"/>
          </a:p>
        </p:txBody>
      </p:sp>
      <p:sp>
        <p:nvSpPr>
          <p:cNvPr id="6" name="灯片编号占位符 3">
            <a:extLst>
              <a:ext uri="{FF2B5EF4-FFF2-40B4-BE49-F238E27FC236}">
                <a16:creationId xmlns:a16="http://schemas.microsoft.com/office/drawing/2014/main" id="{C31E199C-E6BC-5B4E-A128-1BD279F5C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6624"/>
            <a:ext cx="2743200" cy="365125"/>
          </a:xfrm>
        </p:spPr>
        <p:txBody>
          <a:bodyPr/>
          <a:lstStyle/>
          <a:p>
            <a:fld id="{7B05021E-9823-8140-9A9F-CA304FDE70E2}" type="slidenum">
              <a:rPr kumimoji="1" lang="zh-CN" altLang="en-US" smtClean="0"/>
              <a:t>30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318689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75CBE2-75B4-A742-8FF5-696628E4B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Comparing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with</a:t>
            </a:r>
            <a:r>
              <a:rPr kumimoji="1" lang="zh-CN" altLang="en-US" dirty="0"/>
              <a:t> </a:t>
            </a:r>
            <a:r>
              <a:rPr kumimoji="1" lang="en-US" altLang="zh-CN" dirty="0"/>
              <a:t>GNNs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6D4C988-77E5-864E-AB3D-9ED12D4FD5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4131" b="53841"/>
          <a:stretch/>
        </p:blipFill>
        <p:spPr>
          <a:xfrm>
            <a:off x="715913" y="1742209"/>
            <a:ext cx="4907648" cy="179496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A9C3DEF-16AF-964B-87A6-53234A7BCD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013" r="54131"/>
          <a:stretch/>
        </p:blipFill>
        <p:spPr>
          <a:xfrm>
            <a:off x="5836920" y="1919491"/>
            <a:ext cx="4907648" cy="198269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7D7E511-76D4-CB42-AD13-6E6103BA0913}"/>
              </a:ext>
            </a:extLst>
          </p:cNvPr>
          <p:cNvSpPr txBox="1"/>
          <p:nvPr/>
        </p:nvSpPr>
        <p:spPr>
          <a:xfrm>
            <a:off x="715913" y="4050070"/>
            <a:ext cx="47346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sz="2400" b="1" dirty="0">
                <a:latin typeface="Gill Sans MT" panose="020B0502020104020203" pitchFamily="34" charset="0"/>
              </a:rPr>
              <a:t>﻿GNN framework</a:t>
            </a:r>
            <a:r>
              <a:rPr kumimoji="1" lang="en-US" altLang="zh-CN" sz="2400" b="1" dirty="0">
                <a:latin typeface="Gill Sans MT" panose="020B0502020104020203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sz="2400" dirty="0">
                <a:latin typeface="Gill Sans MT" panose="020B0502020104020203" pitchFamily="34" charset="0"/>
              </a:rPr>
              <a:t>different GNNs </a:t>
            </a:r>
            <a:r>
              <a:rPr kumimoji="1" lang="el-GR" altLang="zh-CN" sz="2400" dirty="0"/>
              <a:t>θ1 θ2 </a:t>
            </a:r>
            <a:r>
              <a:rPr kumimoji="1" lang="en" altLang="zh-CN" sz="2400" dirty="0">
                <a:latin typeface="Gill Sans MT" panose="020B0502020104020203" pitchFamily="34" charset="0"/>
              </a:rPr>
              <a:t>are trained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latin typeface="Gill Sans MT" panose="020B0502020104020203" pitchFamily="34" charset="0"/>
              </a:rPr>
              <a:t>for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" altLang="zh-CN" sz="2400" dirty="0">
                <a:latin typeface="Gill Sans MT" panose="020B0502020104020203" pitchFamily="34" charset="0"/>
              </a:rPr>
              <a:t>different graphs G1 and G2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458D9A7-B00A-5A4D-BDE9-6FB3FB057996}"/>
              </a:ext>
            </a:extLst>
          </p:cNvPr>
          <p:cNvSpPr txBox="1"/>
          <p:nvPr/>
        </p:nvSpPr>
        <p:spPr>
          <a:xfrm>
            <a:off x="5532120" y="4031060"/>
            <a:ext cx="66598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2400" b="1" dirty="0">
                <a:latin typeface="Gill Sans MT" panose="020B0502020104020203" pitchFamily="34" charset="0"/>
              </a:rPr>
              <a:t>﻿GRAPHTEXT framework</a:t>
            </a:r>
            <a:r>
              <a:rPr kumimoji="1" lang="en-US" altLang="zh-CN" sz="2400" b="1" dirty="0">
                <a:latin typeface="Gill Sans MT" panose="020B0502020104020203" pitchFamily="34" charset="0"/>
              </a:rPr>
              <a:t>:</a:t>
            </a:r>
            <a:endParaRPr kumimoji="1" lang="en" altLang="zh-CN" sz="2400" b="1" dirty="0">
              <a:latin typeface="Gill Sans MT" panose="020B05020201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sz="2400" dirty="0">
                <a:latin typeface="Gill Sans MT" panose="020B0502020104020203" pitchFamily="34" charset="0"/>
              </a:rPr>
              <a:t>﻿encodes the graph information to text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sz="2400" dirty="0">
                <a:latin typeface="Gill Sans MT" panose="020B0502020104020203" pitchFamily="34" charset="0"/>
              </a:rPr>
              <a:t>generates text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as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" altLang="zh-CN" sz="2400" dirty="0">
                <a:latin typeface="Gill Sans MT" panose="020B0502020104020203" pitchFamily="34" charset="0"/>
              </a:rPr>
              <a:t>prediction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(reasoning)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sz="2400" dirty="0">
                <a:latin typeface="Gill Sans MT" panose="020B0502020104020203" pitchFamily="34" charset="0"/>
              </a:rPr>
              <a:t>leverages a pre-trained LLM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sz="2400" dirty="0">
                <a:latin typeface="Gill Sans MT" panose="020B0502020104020203" pitchFamily="34" charset="0"/>
              </a:rPr>
              <a:t>perform </a:t>
            </a:r>
            <a:r>
              <a:rPr kumimoji="1" lang="en" altLang="zh-CN" sz="2400" dirty="0">
                <a:solidFill>
                  <a:srgbClr val="FF0000"/>
                </a:solidFill>
                <a:latin typeface="Gill Sans MT" panose="020B0502020104020203" pitchFamily="34" charset="0"/>
              </a:rPr>
              <a:t>training-free</a:t>
            </a:r>
            <a:r>
              <a:rPr kumimoji="1" lang="en" altLang="zh-CN" sz="2400" dirty="0">
                <a:latin typeface="Gill Sans MT" panose="020B0502020104020203" pitchFamily="34" charset="0"/>
              </a:rPr>
              <a:t> graph reasoning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sz="2400" dirty="0">
                <a:latin typeface="Gill Sans MT" panose="020B0502020104020203" pitchFamily="34" charset="0"/>
              </a:rPr>
              <a:t>enables </a:t>
            </a:r>
            <a:r>
              <a:rPr kumimoji="1" lang="en" altLang="zh-CN" sz="2400" dirty="0">
                <a:solidFill>
                  <a:srgbClr val="FF0000"/>
                </a:solidFill>
                <a:latin typeface="Gill Sans MT" panose="020B0502020104020203" pitchFamily="34" charset="0"/>
              </a:rPr>
              <a:t>human</a:t>
            </a:r>
            <a:r>
              <a:rPr kumimoji="1" lang="en-US" altLang="zh-CN" sz="2400" dirty="0">
                <a:solidFill>
                  <a:srgbClr val="FF0000"/>
                </a:solidFill>
                <a:latin typeface="Gill Sans MT" panose="020B0502020104020203" pitchFamily="34" charset="0"/>
              </a:rPr>
              <a:t>-</a:t>
            </a:r>
            <a:r>
              <a:rPr kumimoji="1" lang="en" altLang="zh-CN" sz="2400" dirty="0">
                <a:solidFill>
                  <a:srgbClr val="FF0000"/>
                </a:solidFill>
                <a:latin typeface="Gill Sans MT" panose="020B0502020104020203" pitchFamily="34" charset="0"/>
              </a:rPr>
              <a:t>AI interaction </a:t>
            </a:r>
            <a:r>
              <a:rPr kumimoji="1" lang="en" altLang="zh-CN" sz="2400" dirty="0">
                <a:latin typeface="Gill Sans MT" panose="020B0502020104020203" pitchFamily="34" charset="0"/>
              </a:rPr>
              <a:t>in natural language</a:t>
            </a:r>
            <a:endParaRPr kumimoji="1" lang="zh-CN" altLang="en-US" sz="2400" dirty="0">
              <a:latin typeface="Gill Sans MT" panose="020B0502020104020203" pitchFamily="34" charset="0"/>
            </a:endParaRPr>
          </a:p>
        </p:txBody>
      </p:sp>
      <p:sp>
        <p:nvSpPr>
          <p:cNvPr id="10" name="灯片编号占位符 3">
            <a:extLst>
              <a:ext uri="{FF2B5EF4-FFF2-40B4-BE49-F238E27FC236}">
                <a16:creationId xmlns:a16="http://schemas.microsoft.com/office/drawing/2014/main" id="{3F41EE5D-E0E5-FE48-9FDC-600086A02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6624"/>
            <a:ext cx="2743200" cy="365125"/>
          </a:xfrm>
        </p:spPr>
        <p:txBody>
          <a:bodyPr/>
          <a:lstStyle/>
          <a:p>
            <a:fld id="{7B05021E-9823-8140-9A9F-CA304FDE70E2}" type="slidenum">
              <a:rPr kumimoji="1" lang="zh-CN" altLang="en-US" smtClean="0"/>
              <a:t>31</a:t>
            </a:fld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C95C2B3-8B1E-8C4D-BE6E-BE1579024DED}"/>
              </a:ext>
            </a:extLst>
          </p:cNvPr>
          <p:cNvSpPr txBox="1"/>
          <p:nvPr/>
        </p:nvSpPr>
        <p:spPr>
          <a:xfrm>
            <a:off x="6748979" y="227611"/>
            <a:ext cx="47341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>
                <a:latin typeface="Gill Sans MT" panose="020B0502020104020203" pitchFamily="34" charset="0"/>
              </a:rPr>
              <a:t>Advantages</a:t>
            </a:r>
            <a:r>
              <a:rPr kumimoji="1" lang="zh-CN" altLang="en-US" b="1" dirty="0">
                <a:latin typeface="Gill Sans MT" panose="020B0502020104020203" pitchFamily="34" charset="0"/>
              </a:rPr>
              <a:t> </a:t>
            </a:r>
            <a:r>
              <a:rPr kumimoji="1" lang="en-US" altLang="zh-CN" b="1" dirty="0">
                <a:latin typeface="Gill Sans MT" panose="020B0502020104020203" pitchFamily="34" charset="0"/>
              </a:rPr>
              <a:t>compared</a:t>
            </a:r>
            <a:r>
              <a:rPr kumimoji="1" lang="zh-CN" altLang="en-US" b="1" dirty="0">
                <a:latin typeface="Gill Sans MT" panose="020B0502020104020203" pitchFamily="34" charset="0"/>
              </a:rPr>
              <a:t> </a:t>
            </a:r>
            <a:r>
              <a:rPr kumimoji="1" lang="en-US" altLang="zh-CN" b="1" dirty="0">
                <a:latin typeface="Gill Sans MT" panose="020B0502020104020203" pitchFamily="34" charset="0"/>
              </a:rPr>
              <a:t>with</a:t>
            </a:r>
            <a:r>
              <a:rPr kumimoji="1" lang="zh-CN" altLang="en-US" b="1" dirty="0">
                <a:latin typeface="Gill Sans MT" panose="020B0502020104020203" pitchFamily="34" charset="0"/>
              </a:rPr>
              <a:t> </a:t>
            </a:r>
            <a:r>
              <a:rPr kumimoji="1" lang="en-US" altLang="zh-CN" b="1" dirty="0">
                <a:latin typeface="Gill Sans MT" panose="020B0502020104020203" pitchFamily="34" charset="0"/>
              </a:rPr>
              <a:t>GNNs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Gill Sans MT" panose="020B0502020104020203" pitchFamily="34" charset="0"/>
              </a:rPr>
              <a:t>equipped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with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commonsense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knowledge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Gill Sans MT" panose="020B0502020104020203" pitchFamily="34" charset="0"/>
              </a:rPr>
              <a:t>handling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text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features/attributes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Gill Sans MT" panose="020B0502020104020203" pitchFamily="34" charset="0"/>
              </a:rPr>
              <a:t>generalization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to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few/zero-shot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settings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latin typeface="Gill Sans MT" panose="020B0502020104020203" pitchFamily="34" charset="0"/>
              </a:rPr>
              <a:t>explainability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and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human-AI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interaction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2671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75CBE2-75B4-A742-8FF5-696628E4B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Application:</a:t>
            </a:r>
            <a:r>
              <a:rPr kumimoji="1" lang="zh-CN" altLang="en-US" dirty="0"/>
              <a:t> </a:t>
            </a:r>
            <a:r>
              <a:rPr kumimoji="1" lang="en-US" altLang="zh-CN" sz="3200" dirty="0"/>
              <a:t>Few-shot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reasoning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with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interaction</a:t>
            </a:r>
            <a:endParaRPr kumimoji="1" lang="zh-CN" altLang="en-US" sz="3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102628A-083B-4845-B01B-BE007152ED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8780" y="1690688"/>
            <a:ext cx="8854440" cy="4863334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702B398-18F7-2B46-90EA-6FDEA5808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6624"/>
            <a:ext cx="2743200" cy="365125"/>
          </a:xfrm>
        </p:spPr>
        <p:txBody>
          <a:bodyPr/>
          <a:lstStyle/>
          <a:p>
            <a:fld id="{7B05021E-9823-8140-9A9F-CA304FDE70E2}" type="slidenum">
              <a:rPr kumimoji="1" lang="zh-CN" altLang="en-US" smtClean="0"/>
              <a:t>32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46628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75CBE2-75B4-A742-8FF5-696628E4B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Experiment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D353ED5-F911-EC40-819E-6B2579D26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689" y="1591253"/>
            <a:ext cx="6844145" cy="504484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A685A50-5965-A044-A7F5-96E5AE471045}"/>
              </a:ext>
            </a:extLst>
          </p:cNvPr>
          <p:cNvSpPr txBox="1"/>
          <p:nvPr/>
        </p:nvSpPr>
        <p:spPr>
          <a:xfrm>
            <a:off x="7663900" y="4869455"/>
            <a:ext cx="4092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Gill Sans MT" panose="020B0502020104020203" pitchFamily="34" charset="0"/>
                <a:sym typeface="Wingdings" pitchFamily="2" charset="2"/>
              </a:rPr>
              <a:t></a:t>
            </a:r>
            <a:r>
              <a:rPr kumimoji="1" lang="zh-CN" altLang="en-US" dirty="0">
                <a:latin typeface="Gill Sans MT" panose="020B0502020104020203" pitchFamily="34" charset="0"/>
                <a:sym typeface="Wingdings" pitchFamily="2" charset="2"/>
              </a:rPr>
              <a:t> </a:t>
            </a:r>
            <a:r>
              <a:rPr kumimoji="1" lang="en" altLang="zh-CN" dirty="0">
                <a:latin typeface="Gill Sans MT" panose="020B0502020104020203" pitchFamily="34" charset="0"/>
              </a:rPr>
              <a:t>GRAPHTEXT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can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out-perform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GNNs</a:t>
            </a:r>
            <a:endParaRPr kumimoji="1" lang="zh-CN" altLang="en-US" dirty="0">
              <a:latin typeface="Gill Sans MT" panose="020B0502020104020203" pitchFamily="34" charset="0"/>
            </a:endParaRPr>
          </a:p>
          <a:p>
            <a:r>
              <a:rPr kumimoji="1" lang="en-US" altLang="zh-CN" dirty="0">
                <a:latin typeface="Gill Sans MT" panose="020B0502020104020203" pitchFamily="34" charset="0"/>
              </a:rPr>
              <a:t>in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Zero-shot</a:t>
            </a:r>
            <a:r>
              <a:rPr kumimoji="1" lang="zh-CN" alt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/</a:t>
            </a:r>
            <a:r>
              <a:rPr kumimoji="1" lang="zh-CN" alt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Few-shot</a:t>
            </a:r>
            <a:r>
              <a:rPr kumimoji="1" lang="zh-CN" alt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setting.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4FFEE5C-66DE-444E-B804-6285A7483006}"/>
              </a:ext>
            </a:extLst>
          </p:cNvPr>
          <p:cNvSpPr txBox="1"/>
          <p:nvPr/>
        </p:nvSpPr>
        <p:spPr>
          <a:xfrm>
            <a:off x="7663900" y="2484746"/>
            <a:ext cx="4300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Gill Sans MT" panose="020B0502020104020203" pitchFamily="34" charset="0"/>
                <a:sym typeface="Wingdings" pitchFamily="2" charset="2"/>
              </a:rPr>
              <a:t> </a:t>
            </a:r>
            <a:r>
              <a:rPr kumimoji="1" lang="en" altLang="zh-CN" dirty="0">
                <a:latin typeface="Gill Sans MT" panose="020B0502020104020203" pitchFamily="34" charset="0"/>
              </a:rPr>
              <a:t>GRAPHTEXT can deliver performance on par with, or even surpassing, supervised </a:t>
            </a:r>
            <a:r>
              <a:rPr kumimoji="1" lang="en-US" altLang="zh-CN" dirty="0">
                <a:latin typeface="Gill Sans MT" panose="020B0502020104020203" pitchFamily="34" charset="0"/>
              </a:rPr>
              <a:t>GNNs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" altLang="zh-CN" dirty="0">
                <a:latin typeface="Gill Sans MT" panose="020B0502020104020203" pitchFamily="34" charset="0"/>
              </a:rPr>
              <a:t>through in-context learning.</a:t>
            </a:r>
          </a:p>
        </p:txBody>
      </p:sp>
      <p:sp>
        <p:nvSpPr>
          <p:cNvPr id="7" name="灯片编号占位符 3">
            <a:extLst>
              <a:ext uri="{FF2B5EF4-FFF2-40B4-BE49-F238E27FC236}">
                <a16:creationId xmlns:a16="http://schemas.microsoft.com/office/drawing/2014/main" id="{E4CFCA50-2AEC-6840-9E06-0E65C36AA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6624"/>
            <a:ext cx="2743200" cy="365125"/>
          </a:xfrm>
        </p:spPr>
        <p:txBody>
          <a:bodyPr/>
          <a:lstStyle/>
          <a:p>
            <a:fld id="{7B05021E-9823-8140-9A9F-CA304FDE70E2}" type="slidenum">
              <a:rPr kumimoji="1" lang="zh-CN" altLang="en-US" smtClean="0"/>
              <a:t>33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936162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75CBE2-75B4-A742-8FF5-696628E4B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Experiment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EB965B0-8CA7-3745-B1E3-8194E5438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286" y="2083331"/>
            <a:ext cx="8603673" cy="321894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C8D411A-4206-674D-B2F3-B494D72A0FC5}"/>
              </a:ext>
            </a:extLst>
          </p:cNvPr>
          <p:cNvSpPr txBox="1"/>
          <p:nvPr/>
        </p:nvSpPr>
        <p:spPr>
          <a:xfrm>
            <a:off x="1240184" y="5827923"/>
            <a:ext cx="4188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Gill Sans MT" panose="020B0502020104020203" pitchFamily="34" charset="0"/>
                <a:sym typeface="Wingdings" pitchFamily="2" charset="2"/>
              </a:rPr>
              <a:t></a:t>
            </a:r>
            <a:r>
              <a:rPr kumimoji="1" lang="zh-CN" altLang="en-US" dirty="0">
                <a:latin typeface="Gill Sans MT" panose="020B0502020104020203" pitchFamily="34" charset="0"/>
                <a:sym typeface="Wingdings" pitchFamily="2" charset="2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The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human-LLM</a:t>
            </a:r>
            <a:r>
              <a:rPr kumimoji="1" lang="zh-CN" alt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interaction</a:t>
            </a:r>
            <a:r>
              <a:rPr kumimoji="1" lang="zh-CN" alt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is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essential.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  <p:sp>
        <p:nvSpPr>
          <p:cNvPr id="6" name="灯片编号占位符 3">
            <a:extLst>
              <a:ext uri="{FF2B5EF4-FFF2-40B4-BE49-F238E27FC236}">
                <a16:creationId xmlns:a16="http://schemas.microsoft.com/office/drawing/2014/main" id="{6E1A0140-C4CC-0647-A6DD-3F13211C9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6624"/>
            <a:ext cx="2743200" cy="365125"/>
          </a:xfrm>
        </p:spPr>
        <p:txBody>
          <a:bodyPr/>
          <a:lstStyle/>
          <a:p>
            <a:fld id="{7B05021E-9823-8140-9A9F-CA304FDE70E2}" type="slidenum">
              <a:rPr kumimoji="1" lang="zh-CN" altLang="en-US" smtClean="0"/>
              <a:t>34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01801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75CBE2-75B4-A742-8FF5-696628E4B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Experiment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8D764A4-5F4E-A346-B41C-A00E91C1A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039" y="1838808"/>
            <a:ext cx="7400747" cy="447304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CB212D7-CD98-7B4F-AA7C-5140882C6C01}"/>
              </a:ext>
            </a:extLst>
          </p:cNvPr>
          <p:cNvSpPr txBox="1"/>
          <p:nvPr/>
        </p:nvSpPr>
        <p:spPr>
          <a:xfrm>
            <a:off x="8516039" y="2646803"/>
            <a:ext cx="3238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Gill Sans MT" panose="020B0502020104020203" pitchFamily="34" charset="0"/>
                <a:sym typeface="Wingdings" pitchFamily="2" charset="2"/>
              </a:rPr>
              <a:t></a:t>
            </a:r>
            <a:r>
              <a:rPr kumimoji="1" lang="zh-CN" altLang="en-US" dirty="0">
                <a:latin typeface="Gill Sans MT" panose="020B0502020104020203" pitchFamily="34" charset="0"/>
                <a:sym typeface="Wingdings" pitchFamily="2" charset="2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  <a:sym typeface="Wingdings" pitchFamily="2" charset="2"/>
              </a:rPr>
              <a:t>the</a:t>
            </a:r>
            <a:r>
              <a:rPr kumimoji="1" lang="zh-CN" altLang="en-US" dirty="0">
                <a:latin typeface="Gill Sans MT" panose="020B0502020104020203" pitchFamily="34" charset="0"/>
                <a:sym typeface="Wingdings" pitchFamily="2" charset="2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  <a:sym typeface="Wingdings" pitchFamily="2" charset="2"/>
              </a:rPr>
              <a:t>hierarchy</a:t>
            </a:r>
            <a:r>
              <a:rPr kumimoji="1" lang="zh-CN" altLang="en-US" dirty="0">
                <a:latin typeface="Gill Sans MT" panose="020B0502020104020203" pitchFamily="34" charset="0"/>
                <a:sym typeface="Wingdings" pitchFamily="2" charset="2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  <a:sym typeface="Wingdings" pitchFamily="2" charset="2"/>
              </a:rPr>
              <a:t>of</a:t>
            </a:r>
            <a:r>
              <a:rPr kumimoji="1" lang="zh-CN" altLang="en-US" dirty="0">
                <a:latin typeface="Gill Sans MT" panose="020B0502020104020203" pitchFamily="34" charset="0"/>
                <a:sym typeface="Wingdings" pitchFamily="2" charset="2"/>
              </a:rPr>
              <a:t> </a:t>
            </a:r>
            <a:r>
              <a:rPr kumimoji="1" lang="en" altLang="zh-CN" dirty="0">
                <a:latin typeface="Gill Sans MT" panose="020B0502020104020203" pitchFamily="34" charset="0"/>
                <a:sym typeface="Wingdings" pitchFamily="2" charset="2"/>
              </a:rPr>
              <a:t>﻿graph-syntax tree</a:t>
            </a:r>
            <a:r>
              <a:rPr kumimoji="1" lang="zh-CN" altLang="en-US" dirty="0">
                <a:latin typeface="Gill Sans MT" panose="020B0502020104020203" pitchFamily="34" charset="0"/>
                <a:sym typeface="Wingdings" pitchFamily="2" charset="2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  <a:sym typeface="Wingdings" pitchFamily="2" charset="2"/>
              </a:rPr>
              <a:t>is</a:t>
            </a:r>
            <a:r>
              <a:rPr kumimoji="1" lang="zh-CN" altLang="en-US" dirty="0">
                <a:latin typeface="Gill Sans MT" panose="020B0502020104020203" pitchFamily="34" charset="0"/>
                <a:sym typeface="Wingdings" pitchFamily="2" charset="2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  <a:sym typeface="Wingdings" pitchFamily="2" charset="2"/>
              </a:rPr>
              <a:t>important.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  <p:sp>
        <p:nvSpPr>
          <p:cNvPr id="6" name="灯片编号占位符 3">
            <a:extLst>
              <a:ext uri="{FF2B5EF4-FFF2-40B4-BE49-F238E27FC236}">
                <a16:creationId xmlns:a16="http://schemas.microsoft.com/office/drawing/2014/main" id="{83A72AF6-0012-9D4C-9499-4A8A655BB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6624"/>
            <a:ext cx="2743200" cy="365125"/>
          </a:xfrm>
        </p:spPr>
        <p:txBody>
          <a:bodyPr/>
          <a:lstStyle/>
          <a:p>
            <a:fld id="{7B05021E-9823-8140-9A9F-CA304FDE70E2}" type="slidenum">
              <a:rPr kumimoji="1" lang="zh-CN" altLang="en-US" smtClean="0"/>
              <a:t>35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432588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75CBE2-75B4-A742-8FF5-696628E4B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Experiment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0839067-7DF5-064E-AD59-CC733B6A0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463" y="1646620"/>
            <a:ext cx="10214337" cy="431137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B92FDB1-16BD-8F41-94A6-A39CE440D1B9}"/>
              </a:ext>
            </a:extLst>
          </p:cNvPr>
          <p:cNvSpPr txBox="1"/>
          <p:nvPr/>
        </p:nvSpPr>
        <p:spPr>
          <a:xfrm>
            <a:off x="1713910" y="6123543"/>
            <a:ext cx="6236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Gill Sans MT" panose="020B0502020104020203" pitchFamily="34" charset="0"/>
                <a:sym typeface="Wingdings" pitchFamily="2" charset="2"/>
              </a:rPr>
              <a:t></a:t>
            </a:r>
            <a:r>
              <a:rPr kumimoji="1" lang="zh-CN" altLang="en-US" dirty="0">
                <a:latin typeface="Gill Sans MT" panose="020B0502020104020203" pitchFamily="34" charset="0"/>
                <a:sym typeface="Wingdings" pitchFamily="2" charset="2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The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ability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of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LLM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on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graph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learning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can</a:t>
            </a:r>
            <a:r>
              <a:rPr kumimoji="1" lang="zh-CN" alt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be</a:t>
            </a:r>
            <a:r>
              <a:rPr kumimoji="1" lang="zh-CN" alt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further</a:t>
            </a:r>
            <a:r>
              <a:rPr kumimoji="1" lang="zh-CN" alt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enhanced.</a:t>
            </a:r>
            <a:endParaRPr kumimoji="1" lang="zh-CN" altLang="en-US" dirty="0">
              <a:solidFill>
                <a:srgbClr val="FF000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灯片编号占位符 3">
            <a:extLst>
              <a:ext uri="{FF2B5EF4-FFF2-40B4-BE49-F238E27FC236}">
                <a16:creationId xmlns:a16="http://schemas.microsoft.com/office/drawing/2014/main" id="{974D7F4D-BFFC-374D-8E71-4CB43F32E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6624"/>
            <a:ext cx="2743200" cy="365125"/>
          </a:xfrm>
        </p:spPr>
        <p:txBody>
          <a:bodyPr/>
          <a:lstStyle/>
          <a:p>
            <a:fld id="{7B05021E-9823-8140-9A9F-CA304FDE70E2}" type="slidenum">
              <a:rPr kumimoji="1" lang="zh-CN" altLang="en-US" smtClean="0"/>
              <a:t>36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01584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1EF87D-F1A4-444C-8CEB-C212184DA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Take-home</a:t>
            </a:r>
            <a:r>
              <a:rPr kumimoji="1" lang="zh-CN" altLang="en-US" dirty="0"/>
              <a:t> </a:t>
            </a:r>
            <a:r>
              <a:rPr kumimoji="1" lang="en-US" altLang="zh-CN" dirty="0"/>
              <a:t>messages</a:t>
            </a:r>
            <a:r>
              <a:rPr kumimoji="1" lang="zh-CN" altLang="en-US" dirty="0"/>
              <a:t> </a:t>
            </a:r>
            <a:r>
              <a:rPr kumimoji="1" lang="en-US" altLang="zh-CN" dirty="0"/>
              <a:t>(paper-2)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504233F-9A7C-FE47-BCB2-BD1A05889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30359" cy="4351338"/>
          </a:xfrm>
        </p:spPr>
        <p:txBody>
          <a:bodyPr>
            <a:normAutofit/>
          </a:bodyPr>
          <a:lstStyle/>
          <a:p>
            <a:r>
              <a:rPr kumimoji="1" lang="en" altLang="zh-CN" sz="2400" dirty="0"/>
              <a:t>﻿GRAPHTEXT serves as </a:t>
            </a:r>
            <a:r>
              <a:rPr kumimoji="1" lang="en" altLang="zh-CN" sz="2400" dirty="0">
                <a:solidFill>
                  <a:srgbClr val="FF0000"/>
                </a:solidFill>
              </a:rPr>
              <a:t>a general reasoning</a:t>
            </a:r>
            <a:r>
              <a:rPr kumimoji="1" lang="zh-CN" altLang="en-US" sz="2400" dirty="0">
                <a:solidFill>
                  <a:srgbClr val="FF0000"/>
                </a:solidFill>
              </a:rPr>
              <a:t> </a:t>
            </a:r>
            <a:r>
              <a:rPr kumimoji="1" lang="en" altLang="zh-CN" sz="2400" dirty="0">
                <a:solidFill>
                  <a:srgbClr val="FF0000"/>
                </a:solidFill>
              </a:rPr>
              <a:t>framework </a:t>
            </a:r>
            <a:r>
              <a:rPr kumimoji="1" lang="en" altLang="zh-CN" sz="2400" dirty="0"/>
              <a:t>for both in-context learning and instruction tuning, on both general graphs and text-attributed graphs. </a:t>
            </a:r>
          </a:p>
          <a:p>
            <a:endParaRPr kumimoji="1" lang="en" altLang="zh-CN" sz="2400" dirty="0"/>
          </a:p>
          <a:p>
            <a:r>
              <a:rPr kumimoji="1" lang="en" altLang="zh-CN" sz="2400" dirty="0"/>
              <a:t>The </a:t>
            </a:r>
            <a:r>
              <a:rPr kumimoji="1" lang="en" altLang="zh-CN" sz="2400" dirty="0">
                <a:solidFill>
                  <a:srgbClr val="FF0000"/>
                </a:solidFill>
              </a:rPr>
              <a:t>training-free</a:t>
            </a:r>
            <a:r>
              <a:rPr kumimoji="1" lang="en" altLang="zh-CN" sz="2400" dirty="0"/>
              <a:t> property enables us to deploy GRAPHTEXT not only with open-source LLMs, but also with powerful closed-source LLMs. </a:t>
            </a:r>
          </a:p>
          <a:p>
            <a:endParaRPr kumimoji="1" lang="en" altLang="zh-CN" sz="2400" dirty="0"/>
          </a:p>
          <a:p>
            <a:r>
              <a:rPr kumimoji="1" lang="en" altLang="zh-CN" sz="2400" dirty="0"/>
              <a:t>GRAPHTEXT fosters </a:t>
            </a:r>
            <a:r>
              <a:rPr kumimoji="1" lang="en" altLang="zh-CN" sz="2400" dirty="0">
                <a:solidFill>
                  <a:srgbClr val="FF0000"/>
                </a:solidFill>
              </a:rPr>
              <a:t>interactive graph reasoning</a:t>
            </a:r>
            <a:r>
              <a:rPr kumimoji="1" lang="en-US" altLang="zh-CN" sz="2400" dirty="0"/>
              <a:t>.</a:t>
            </a:r>
            <a:r>
              <a:rPr kumimoji="1" lang="zh-CN" altLang="en-US" sz="2400" dirty="0"/>
              <a:t>  </a:t>
            </a:r>
            <a:r>
              <a:rPr kumimoji="1" lang="en" altLang="zh-CN" sz="2400" dirty="0"/>
              <a:t>With its capacity to generate and </a:t>
            </a:r>
            <a:r>
              <a:rPr kumimoji="1" lang="en" altLang="zh-CN" sz="2400" dirty="0">
                <a:solidFill>
                  <a:srgbClr val="FF0000"/>
                </a:solidFill>
              </a:rPr>
              <a:t>explain</a:t>
            </a:r>
            <a:r>
              <a:rPr kumimoji="1" lang="en" altLang="zh-CN" sz="2400" dirty="0"/>
              <a:t> predictions in natural language, humans can directly engage </a:t>
            </a:r>
            <a:r>
              <a:rPr kumimoji="1" lang="en-US" altLang="zh-CN" sz="2400" dirty="0"/>
              <a:t>in</a:t>
            </a:r>
            <a:r>
              <a:rPr kumimoji="1" lang="en" altLang="zh-CN" sz="2400" dirty="0"/>
              <a:t>. </a:t>
            </a:r>
            <a:endParaRPr kumimoji="1" lang="zh-CN" altLang="en-US" sz="2400" dirty="0"/>
          </a:p>
        </p:txBody>
      </p:sp>
      <p:sp>
        <p:nvSpPr>
          <p:cNvPr id="5" name="灯片编号占位符 3">
            <a:extLst>
              <a:ext uri="{FF2B5EF4-FFF2-40B4-BE49-F238E27FC236}">
                <a16:creationId xmlns:a16="http://schemas.microsoft.com/office/drawing/2014/main" id="{19C1B4C0-CA6D-544E-911A-322118719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6624"/>
            <a:ext cx="2743200" cy="365125"/>
          </a:xfrm>
        </p:spPr>
        <p:txBody>
          <a:bodyPr/>
          <a:lstStyle/>
          <a:p>
            <a:fld id="{7B05021E-9823-8140-9A9F-CA304FDE70E2}" type="slidenum">
              <a:rPr kumimoji="1" lang="zh-CN" altLang="en-US" smtClean="0"/>
              <a:t>37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938023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E2573C-A495-CC4B-9C91-B900DFD10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Outlines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C8B4B8-2807-4E46-AC64-765DA6A284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03546" cy="4351338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Background</a:t>
            </a:r>
          </a:p>
          <a:p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An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overview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of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LLMs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&amp;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Graphs</a:t>
            </a:r>
          </a:p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</a:rPr>
              <a:t>paper-1: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" altLang="zh-CN" sz="2400" dirty="0">
                <a:solidFill>
                  <a:schemeClr val="bg1">
                    <a:lumMod val="65000"/>
                  </a:schemeClr>
                </a:solidFill>
              </a:rPr>
              <a:t>Can Language Models Solve Graph Problems in Natural Language?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</a:rPr>
              <a:t>2023/05</a:t>
            </a:r>
          </a:p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</a:rPr>
              <a:t>paper-2: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" altLang="zh-CN" sz="2400" dirty="0" err="1">
                <a:solidFill>
                  <a:schemeClr val="bg1">
                    <a:lumMod val="65000"/>
                  </a:schemeClr>
                </a:solidFill>
              </a:rPr>
              <a:t>GraphText</a:t>
            </a:r>
            <a:r>
              <a:rPr lang="en" altLang="zh-CN" sz="2400" dirty="0">
                <a:solidFill>
                  <a:schemeClr val="bg1">
                    <a:lumMod val="65000"/>
                  </a:schemeClr>
                </a:solidFill>
              </a:rPr>
              <a:t>: Graph Reasoning in Text Space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</a:rPr>
              <a:t>.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</a:rPr>
              <a:t>2023/10</a:t>
            </a:r>
          </a:p>
          <a:p>
            <a:r>
              <a:rPr lang="en-US" altLang="zh-CN" sz="2400" dirty="0">
                <a:solidFill>
                  <a:srgbClr val="FF0000"/>
                </a:solidFill>
              </a:rPr>
              <a:t>paper-3: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" altLang="zh-CN" sz="2400" dirty="0">
                <a:solidFill>
                  <a:srgbClr val="FF0000"/>
                </a:solidFill>
              </a:rPr>
              <a:t>Large Language Models can Learn Rules</a:t>
            </a:r>
            <a:r>
              <a:rPr lang="en-US" altLang="zh-CN" sz="2400" dirty="0">
                <a:solidFill>
                  <a:srgbClr val="FF0000"/>
                </a:solidFill>
              </a:rPr>
              <a:t>.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2023/10</a:t>
            </a:r>
          </a:p>
          <a:p>
            <a:r>
              <a:rPr kumimoji="1" lang="en-US" altLang="zh-CN" dirty="0"/>
              <a:t>Summary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36147028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81D020-C9E8-B34C-B158-48688056B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" altLang="zh-CN" sz="3600" dirty="0"/>
              <a:t>﻿LARGE LANGUAGE MODELS CAN LEARN RULES</a:t>
            </a:r>
            <a:endParaRPr kumimoji="1" lang="zh-CN" altLang="en-US" sz="36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EC8F6CF-438B-2E48-8D3F-EB4187930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507" y="1690688"/>
            <a:ext cx="10066986" cy="396607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99C7048D-2460-3642-8B77-0583B542E280}"/>
              </a:ext>
            </a:extLst>
          </p:cNvPr>
          <p:cNvSpPr txBox="1"/>
          <p:nvPr/>
        </p:nvSpPr>
        <p:spPr>
          <a:xfrm>
            <a:off x="0" y="6488668"/>
            <a:ext cx="3681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dirty="0">
                <a:hlinkClick r:id="rId3"/>
              </a:rPr>
              <a:t>https://arxiv.org/pdf/2310.07064.pdf</a:t>
            </a:r>
            <a:endParaRPr kumimoji="1" lang="en" altLang="zh-CN" dirty="0"/>
          </a:p>
        </p:txBody>
      </p:sp>
    </p:spTree>
    <p:extLst>
      <p:ext uri="{BB962C8B-B14F-4D97-AF65-F5344CB8AC3E}">
        <p14:creationId xmlns:p14="http://schemas.microsoft.com/office/powerpoint/2010/main" val="1604721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沃尔玛的产品知识图谱_磐创AI的博客-CSDN博客_商品知识图谱">
            <a:extLst>
              <a:ext uri="{FF2B5EF4-FFF2-40B4-BE49-F238E27FC236}">
                <a16:creationId xmlns:a16="http://schemas.microsoft.com/office/drawing/2014/main" id="{8EAC6115-0197-904A-9DBD-D6FB207CB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145" y="2532527"/>
            <a:ext cx="3284340" cy="236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知识图谱在推荐系统的落地">
            <a:extLst>
              <a:ext uri="{FF2B5EF4-FFF2-40B4-BE49-F238E27FC236}">
                <a16:creationId xmlns:a16="http://schemas.microsoft.com/office/drawing/2014/main" id="{A55577E8-4DDB-324C-8F13-5CF8F1959D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73"/>
          <a:stretch/>
        </p:blipFill>
        <p:spPr bwMode="auto">
          <a:xfrm>
            <a:off x="7582467" y="3906596"/>
            <a:ext cx="4412427" cy="2018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88007CA-06FA-F643-92F7-76C2314436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0800" y="1766085"/>
            <a:ext cx="2646797" cy="2018255"/>
          </a:xfrm>
          <a:prstGeom prst="rect">
            <a:avLst/>
          </a:prstGeom>
        </p:spPr>
      </p:pic>
      <p:pic>
        <p:nvPicPr>
          <p:cNvPr id="10" name="Picture 8" descr="为什么一些用户感觉自己被监视了？_今日财经">
            <a:extLst>
              <a:ext uri="{FF2B5EF4-FFF2-40B4-BE49-F238E27FC236}">
                <a16:creationId xmlns:a16="http://schemas.microsoft.com/office/drawing/2014/main" id="{0FC5CEE2-3684-CD45-82CD-5367809896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8992" y="3995490"/>
            <a:ext cx="2906380" cy="2018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6B61007-27A1-3A47-9F86-2942BBDE90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46688" y="1848114"/>
            <a:ext cx="3410987" cy="2058482"/>
          </a:xfrm>
          <a:prstGeom prst="rect">
            <a:avLst/>
          </a:prstGeom>
        </p:spPr>
      </p:pic>
      <p:cxnSp>
        <p:nvCxnSpPr>
          <p:cNvPr id="16" name="直线连接符 15">
            <a:extLst>
              <a:ext uri="{FF2B5EF4-FFF2-40B4-BE49-F238E27FC236}">
                <a16:creationId xmlns:a16="http://schemas.microsoft.com/office/drawing/2014/main" id="{0BFD6B52-3A28-7040-89C4-23B7457CC29D}"/>
              </a:ext>
            </a:extLst>
          </p:cNvPr>
          <p:cNvCxnSpPr>
            <a:cxnSpLocks/>
          </p:cNvCxnSpPr>
          <p:nvPr/>
        </p:nvCxnSpPr>
        <p:spPr>
          <a:xfrm>
            <a:off x="3841545" y="1849184"/>
            <a:ext cx="0" cy="4309982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94B73562-C935-3D4C-8EB8-88476432C885}"/>
              </a:ext>
            </a:extLst>
          </p:cNvPr>
          <p:cNvSpPr txBox="1"/>
          <p:nvPr/>
        </p:nvSpPr>
        <p:spPr>
          <a:xfrm>
            <a:off x="569006" y="4984126"/>
            <a:ext cx="31198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sz="2400" b="1" dirty="0">
                <a:latin typeface="Gill Sans MT" panose="020B0502020104020203" pitchFamily="34" charset="0"/>
              </a:rPr>
              <a:t>Graph</a:t>
            </a:r>
            <a:r>
              <a:rPr kumimoji="1" lang="en-US" altLang="zh-CN" sz="2400" b="1" dirty="0">
                <a:latin typeface="Gill Sans MT" panose="020B0502020104020203" pitchFamily="34" charset="0"/>
              </a:rPr>
              <a:t>:</a:t>
            </a:r>
            <a:r>
              <a:rPr kumimoji="1" lang="zh-CN" altLang="en-US" sz="2400" b="1" dirty="0">
                <a:latin typeface="Gill Sans MT" panose="020B0502020104020203" pitchFamily="34" charset="0"/>
              </a:rPr>
              <a:t> </a:t>
            </a:r>
            <a:r>
              <a:rPr kumimoji="1" lang="en" altLang="zh-CN" sz="2400" dirty="0">
                <a:latin typeface="Gill Sans MT" panose="020B0502020104020203" pitchFamily="34" charset="0"/>
              </a:rPr>
              <a:t>a general form </a:t>
            </a:r>
          </a:p>
          <a:p>
            <a:r>
              <a:rPr kumimoji="1" lang="en" altLang="zh-CN" sz="2400" dirty="0">
                <a:latin typeface="Gill Sans MT" panose="020B0502020104020203" pitchFamily="34" charset="0"/>
              </a:rPr>
              <a:t>of data expression</a:t>
            </a:r>
            <a:endParaRPr kumimoji="1" lang="zh-CN" altLang="en-US" sz="2400" dirty="0">
              <a:latin typeface="Gill Sans MT" panose="020B0502020104020203" pitchFamily="34" charset="0"/>
            </a:endParaRPr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B67C43CE-FC1B-1E41-B532-C90DA2B14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Background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35903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E4F3BA-6616-D74F-BE1F-1B5C677E1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Motivation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D3E75DE-666A-1F4F-BAAA-43E59FA43F54}"/>
              </a:ext>
            </a:extLst>
          </p:cNvPr>
          <p:cNvSpPr txBox="1"/>
          <p:nvPr/>
        </p:nvSpPr>
        <p:spPr>
          <a:xfrm>
            <a:off x="897225" y="1684432"/>
            <a:ext cx="101072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Gill Sans MT" panose="020B0502020104020203" pitchFamily="34" charset="0"/>
              </a:rPr>
              <a:t>﻿</a:t>
            </a:r>
            <a:r>
              <a:rPr lang="zh-CN" altLang="en-US" sz="2400" dirty="0">
                <a:latin typeface="Gill Sans MT" panose="020B0502020104020203" pitchFamily="34" charset="0"/>
              </a:rPr>
              <a:t>While it is </a:t>
            </a:r>
            <a:r>
              <a:rPr lang="en-US" altLang="zh-CN" sz="2400" dirty="0">
                <a:latin typeface="Gill Sans MT" panose="020B0502020104020203" pitchFamily="34" charset="0"/>
              </a:rPr>
              <a:t>common</a:t>
            </a:r>
            <a:r>
              <a:rPr lang="zh-CN" altLang="en-US" sz="2400" dirty="0">
                <a:latin typeface="Gill Sans MT" panose="020B0502020104020203" pitchFamily="34" charset="0"/>
              </a:rPr>
              <a:t> to curate a dataset and inject required knowledge</a:t>
            </a:r>
            <a:endParaRPr lang="en-US" altLang="zh-CN" sz="2400" dirty="0">
              <a:latin typeface="Gill Sans MT" panose="020B0502020104020203" pitchFamily="34" charset="0"/>
            </a:endParaRPr>
          </a:p>
          <a:p>
            <a:r>
              <a:rPr lang="zh-CN" altLang="en-US" sz="2400" dirty="0">
                <a:latin typeface="Gill Sans MT" panose="020B0502020104020203" pitchFamily="34" charset="0"/>
              </a:rPr>
              <a:t>into an LLM via </a:t>
            </a:r>
            <a:r>
              <a:rPr lang="zh-CN" altLang="en-US" sz="2400" b="1" i="1" dirty="0">
                <a:latin typeface="Gill Sans MT" panose="020B0502020104020203" pitchFamily="34" charset="0"/>
              </a:rPr>
              <a:t>supervised fine-tuning</a:t>
            </a:r>
            <a:endParaRPr lang="en-US" altLang="zh-CN" sz="2400" dirty="0">
              <a:latin typeface="Gill Sans MT" panose="020B0502020104020203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8559325-7062-FB4A-865B-7C672680C963}"/>
              </a:ext>
            </a:extLst>
          </p:cNvPr>
          <p:cNvSpPr txBox="1"/>
          <p:nvPr/>
        </p:nvSpPr>
        <p:spPr>
          <a:xfrm>
            <a:off x="510491" y="3429000"/>
            <a:ext cx="1107841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3200" i="1" dirty="0">
                <a:latin typeface="Gill Sans MT" panose="020B0502020104020203" pitchFamily="34" charset="0"/>
              </a:rPr>
              <a:t>However,</a:t>
            </a:r>
            <a:r>
              <a:rPr kumimoji="1" lang="zh-CN" altLang="en-US" sz="3200" i="1" dirty="0">
                <a:latin typeface="Gill Sans MT" panose="020B0502020104020203" pitchFamily="34" charset="0"/>
              </a:rPr>
              <a:t> </a:t>
            </a:r>
            <a:r>
              <a:rPr kumimoji="1" lang="en-US" altLang="zh-CN" sz="3200" i="1" dirty="0">
                <a:latin typeface="Gill Sans MT" panose="020B0502020104020203" pitchFamily="34" charset="0"/>
              </a:rPr>
              <a:t>supervised</a:t>
            </a:r>
            <a:r>
              <a:rPr kumimoji="1" lang="zh-CN" altLang="en-US" sz="3200" i="1" dirty="0">
                <a:latin typeface="Gill Sans MT" panose="020B0502020104020203" pitchFamily="34" charset="0"/>
              </a:rPr>
              <a:t> </a:t>
            </a:r>
            <a:r>
              <a:rPr kumimoji="1" lang="en-US" altLang="zh-CN" sz="3200" i="1" dirty="0">
                <a:latin typeface="Gill Sans MT" panose="020B0502020104020203" pitchFamily="34" charset="0"/>
              </a:rPr>
              <a:t>fine-tuning</a:t>
            </a:r>
            <a:r>
              <a:rPr kumimoji="1" lang="zh-CN" altLang="en-US" sz="3200" i="1" dirty="0">
                <a:latin typeface="Gill Sans MT" panose="020B0502020104020203" pitchFamily="34" charset="0"/>
              </a:rPr>
              <a:t> </a:t>
            </a:r>
            <a:r>
              <a:rPr kumimoji="1" lang="en-US" altLang="zh-CN" sz="3200" i="1" dirty="0">
                <a:latin typeface="Gill Sans MT" panose="020B0502020104020203" pitchFamily="34" charset="0"/>
              </a:rPr>
              <a:t>is</a:t>
            </a:r>
            <a:r>
              <a:rPr kumimoji="1" lang="zh-CN" altLang="en-US" sz="3200" i="1" dirty="0">
                <a:latin typeface="Gill Sans MT" panose="020B0502020104020203" pitchFamily="34" charset="0"/>
              </a:rPr>
              <a:t> </a:t>
            </a:r>
            <a:r>
              <a:rPr kumimoji="1" lang="en-US" altLang="zh-CN" sz="3200" i="1" dirty="0">
                <a:latin typeface="Gill Sans MT" panose="020B0502020104020203" pitchFamily="34" charset="0"/>
              </a:rPr>
              <a:t>quite</a:t>
            </a:r>
            <a:r>
              <a:rPr kumimoji="1" lang="zh-CN" altLang="en-US" sz="3200" i="1" dirty="0">
                <a:latin typeface="Gill Sans MT" panose="020B0502020104020203" pitchFamily="34" charset="0"/>
              </a:rPr>
              <a:t> </a:t>
            </a:r>
            <a:r>
              <a:rPr kumimoji="1" lang="en-US" altLang="zh-CN" sz="3200" i="1" dirty="0">
                <a:solidFill>
                  <a:srgbClr val="FF0000"/>
                </a:solidFill>
                <a:latin typeface="Gill Sans MT" panose="020B0502020104020203" pitchFamily="34" charset="0"/>
              </a:rPr>
              <a:t>expensive</a:t>
            </a:r>
            <a:r>
              <a:rPr kumimoji="1" lang="en-US" altLang="zh-CN" sz="3200" i="1" dirty="0">
                <a:latin typeface="Gill Sans MT" panose="020B0502020104020203" pitchFamily="34" charset="0"/>
              </a:rPr>
              <a:t>.</a:t>
            </a:r>
          </a:p>
          <a:p>
            <a:pPr algn="ctr"/>
            <a:r>
              <a:rPr kumimoji="1" lang="en-US" altLang="zh-CN" sz="3200" i="1" dirty="0">
                <a:latin typeface="Gill Sans MT" panose="020B0502020104020203" pitchFamily="34" charset="0"/>
              </a:rPr>
              <a:t>So,</a:t>
            </a:r>
            <a:r>
              <a:rPr kumimoji="1" lang="zh-CN" altLang="en-US" sz="3200" i="1" dirty="0">
                <a:latin typeface="Gill Sans MT" panose="020B0502020104020203" pitchFamily="34" charset="0"/>
              </a:rPr>
              <a:t> </a:t>
            </a:r>
            <a:r>
              <a:rPr kumimoji="1" lang="en-US" altLang="zh-CN" sz="3200" i="1" dirty="0">
                <a:latin typeface="Gill Sans MT" panose="020B0502020104020203" pitchFamily="34" charset="0"/>
              </a:rPr>
              <a:t>how</a:t>
            </a:r>
            <a:r>
              <a:rPr kumimoji="1" lang="zh-CN" altLang="en-US" sz="3200" i="1" dirty="0">
                <a:latin typeface="Gill Sans MT" panose="020B0502020104020203" pitchFamily="34" charset="0"/>
              </a:rPr>
              <a:t> </a:t>
            </a:r>
            <a:r>
              <a:rPr kumimoji="1" lang="en-US" altLang="zh-CN" sz="3200" i="1" dirty="0">
                <a:latin typeface="Gill Sans MT" panose="020B0502020104020203" pitchFamily="34" charset="0"/>
              </a:rPr>
              <a:t>can</a:t>
            </a:r>
            <a:r>
              <a:rPr kumimoji="1" lang="zh-CN" altLang="en-US" sz="3200" i="1" dirty="0">
                <a:latin typeface="Gill Sans MT" panose="020B0502020104020203" pitchFamily="34" charset="0"/>
              </a:rPr>
              <a:t> </a:t>
            </a:r>
            <a:r>
              <a:rPr kumimoji="1" lang="en-US" altLang="zh-CN" sz="3200" i="1" dirty="0">
                <a:latin typeface="Gill Sans MT" panose="020B0502020104020203" pitchFamily="34" charset="0"/>
              </a:rPr>
              <a:t>we</a:t>
            </a:r>
            <a:r>
              <a:rPr kumimoji="1" lang="zh-CN" altLang="en-US" sz="3200" i="1" dirty="0">
                <a:latin typeface="Gill Sans MT" panose="020B0502020104020203" pitchFamily="34" charset="0"/>
              </a:rPr>
              <a:t> </a:t>
            </a:r>
            <a:r>
              <a:rPr kumimoji="1" lang="en-US" altLang="zh-CN" sz="3200" i="1" dirty="0">
                <a:latin typeface="Gill Sans MT" panose="020B0502020104020203" pitchFamily="34" charset="0"/>
              </a:rPr>
              <a:t>leverage</a:t>
            </a:r>
            <a:r>
              <a:rPr kumimoji="1" lang="zh-CN" altLang="en-US" sz="3200" i="1" dirty="0">
                <a:latin typeface="Gill Sans MT" panose="020B0502020104020203" pitchFamily="34" charset="0"/>
              </a:rPr>
              <a:t> </a:t>
            </a:r>
            <a:r>
              <a:rPr kumimoji="1" lang="en-US" altLang="zh-CN" sz="3200" i="1" dirty="0">
                <a:latin typeface="Gill Sans MT" panose="020B0502020104020203" pitchFamily="34" charset="0"/>
              </a:rPr>
              <a:t>the</a:t>
            </a:r>
            <a:r>
              <a:rPr kumimoji="1" lang="zh-CN" altLang="en-US" sz="3200" i="1" dirty="0">
                <a:latin typeface="Gill Sans MT" panose="020B0502020104020203" pitchFamily="34" charset="0"/>
              </a:rPr>
              <a:t> </a:t>
            </a:r>
            <a:r>
              <a:rPr kumimoji="1" lang="en-US" altLang="zh-CN" sz="3200" i="1" dirty="0">
                <a:latin typeface="Gill Sans MT" panose="020B0502020104020203" pitchFamily="34" charset="0"/>
              </a:rPr>
              <a:t>few-shot</a:t>
            </a:r>
            <a:r>
              <a:rPr kumimoji="1" lang="zh-CN" altLang="en-US" sz="3200" i="1" dirty="0">
                <a:latin typeface="Gill Sans MT" panose="020B0502020104020203" pitchFamily="34" charset="0"/>
              </a:rPr>
              <a:t> </a:t>
            </a:r>
            <a:r>
              <a:rPr kumimoji="1" lang="en-US" altLang="zh-CN" sz="3200" i="1" dirty="0">
                <a:latin typeface="Gill Sans MT" panose="020B0502020104020203" pitchFamily="34" charset="0"/>
              </a:rPr>
              <a:t>examples</a:t>
            </a:r>
            <a:r>
              <a:rPr kumimoji="1" lang="zh-CN" altLang="en-US" sz="3200" i="1" dirty="0">
                <a:latin typeface="Gill Sans MT" panose="020B0502020104020203" pitchFamily="34" charset="0"/>
              </a:rPr>
              <a:t> </a:t>
            </a:r>
            <a:r>
              <a:rPr kumimoji="1" lang="en-US" altLang="zh-CN" sz="3200" i="1" dirty="0">
                <a:solidFill>
                  <a:srgbClr val="00B050"/>
                </a:solidFill>
                <a:latin typeface="Gill Sans MT" panose="020B0502020104020203" pitchFamily="34" charset="0"/>
              </a:rPr>
              <a:t>without</a:t>
            </a:r>
            <a:r>
              <a:rPr kumimoji="1" lang="zh-CN" altLang="en-US" sz="3200" i="1" dirty="0">
                <a:solidFill>
                  <a:srgbClr val="00B05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sz="3200" i="1" dirty="0">
                <a:solidFill>
                  <a:srgbClr val="00B050"/>
                </a:solidFill>
                <a:latin typeface="Gill Sans MT" panose="020B0502020104020203" pitchFamily="34" charset="0"/>
              </a:rPr>
              <a:t>fine-tuning</a:t>
            </a:r>
            <a:r>
              <a:rPr kumimoji="1" lang="en-US" altLang="zh-CN" sz="3200" i="1" dirty="0">
                <a:latin typeface="Gill Sans MT" panose="020B0502020104020203" pitchFamily="34" charset="0"/>
              </a:rPr>
              <a:t>?</a:t>
            </a:r>
            <a:r>
              <a:rPr kumimoji="1" lang="zh-CN" altLang="en-US" sz="3200" i="1" dirty="0">
                <a:latin typeface="Gill Sans MT" panose="020B0502020104020203" pitchFamily="34" charset="0"/>
              </a:rPr>
              <a:t> </a:t>
            </a:r>
            <a:r>
              <a:rPr kumimoji="1" lang="en-US" altLang="zh-CN" sz="3200" dirty="0">
                <a:latin typeface="Gill Sans MT" panose="020B0502020104020203" pitchFamily="34" charset="0"/>
              </a:rPr>
              <a:t>🤔</a:t>
            </a:r>
            <a:endParaRPr kumimoji="1" lang="zh-CN" altLang="en-US" sz="32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22805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E4F3BA-6616-D74F-BE1F-1B5C677E1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Motivation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D3E75DE-666A-1F4F-BAAA-43E59FA43F54}"/>
              </a:ext>
            </a:extLst>
          </p:cNvPr>
          <p:cNvSpPr txBox="1"/>
          <p:nvPr/>
        </p:nvSpPr>
        <p:spPr>
          <a:xfrm>
            <a:off x="897225" y="1684432"/>
            <a:ext cx="1010723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﻿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While it is 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common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 to curate a dataset and inject required knowledge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  <a:latin typeface="Gill Sans MT" panose="020B0502020104020203" pitchFamily="34" charset="0"/>
            </a:endParaRPr>
          </a:p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into an LLM via </a:t>
            </a:r>
            <a:r>
              <a:rPr lang="zh-CN" altLang="en-US" sz="2400" b="1" i="1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supervised fine-tuning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, 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  <a:latin typeface="Gill Sans MT" panose="020B0502020104020203" pitchFamily="34" charset="0"/>
            </a:endParaRPr>
          </a:p>
          <a:p>
            <a:r>
              <a:rPr lang="zh-CN" altLang="en-US" sz="2400" b="1" i="1" dirty="0">
                <a:latin typeface="Gill Sans MT" panose="020B0502020104020203" pitchFamily="34" charset="0"/>
              </a:rPr>
              <a:t>a generic approach </a:t>
            </a:r>
            <a:r>
              <a:rPr lang="zh-CN" altLang="en-US" sz="2400" dirty="0">
                <a:latin typeface="Gill Sans MT" panose="020B0502020104020203" pitchFamily="34" charset="0"/>
              </a:rPr>
              <a:t>to </a:t>
            </a:r>
            <a:r>
              <a:rPr lang="zh-CN" altLang="en-US" sz="2400" b="1" i="1" dirty="0">
                <a:solidFill>
                  <a:srgbClr val="00B050"/>
                </a:solidFill>
                <a:latin typeface="Gill Sans MT" panose="020B0502020104020203" pitchFamily="34" charset="0"/>
              </a:rPr>
              <a:t>automatically discovering and applying </a:t>
            </a:r>
            <a:r>
              <a:rPr lang="zh-CN" altLang="en-US" sz="2400" b="1" i="1" u="sng" dirty="0">
                <a:solidFill>
                  <a:srgbClr val="00B050"/>
                </a:solidFill>
                <a:latin typeface="Gill Sans MT" panose="020B0502020104020203" pitchFamily="34" charset="0"/>
              </a:rPr>
              <a:t>knowledge</a:t>
            </a:r>
            <a:r>
              <a:rPr lang="zh-CN" altLang="en-US" sz="2400" b="1" i="1" dirty="0">
                <a:solidFill>
                  <a:srgbClr val="00B050"/>
                </a:solidFill>
                <a:latin typeface="Gill Sans MT" panose="020B0502020104020203" pitchFamily="34" charset="0"/>
              </a:rPr>
              <a:t> </a:t>
            </a:r>
            <a:endParaRPr lang="en-US" altLang="zh-CN" sz="2400" b="1" i="1" dirty="0">
              <a:solidFill>
                <a:srgbClr val="00B050"/>
              </a:solidFill>
              <a:latin typeface="Gill Sans MT" panose="020B0502020104020203" pitchFamily="34" charset="0"/>
            </a:endParaRPr>
          </a:p>
          <a:p>
            <a:r>
              <a:rPr lang="zh-CN" altLang="en-US" sz="2400" dirty="0">
                <a:latin typeface="Gill Sans MT" panose="020B0502020104020203" pitchFamily="34" charset="0"/>
              </a:rPr>
              <a:t>in reasoning problems would be </a:t>
            </a:r>
            <a:r>
              <a:rPr lang="zh-CN" altLang="en-US" sz="2400" b="1" i="1" dirty="0">
                <a:solidFill>
                  <a:srgbClr val="00B050"/>
                </a:solidFill>
                <a:latin typeface="Gill Sans MT" panose="020B0502020104020203" pitchFamily="34" charset="0"/>
              </a:rPr>
              <a:t>more desirable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B9B3AF8-CD9B-8D47-9662-B6A72265EB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550" y="4303901"/>
            <a:ext cx="9740900" cy="6731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7F84D92-A1A6-EF4F-8034-D5305AFEFF7C}"/>
              </a:ext>
            </a:extLst>
          </p:cNvPr>
          <p:cNvSpPr txBox="1"/>
          <p:nvPr/>
        </p:nvSpPr>
        <p:spPr>
          <a:xfrm>
            <a:off x="2176530" y="4977001"/>
            <a:ext cx="8695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Gill Sans MT" panose="020B0502020104020203" pitchFamily="34" charset="0"/>
              </a:rPr>
              <a:t>a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fact</a:t>
            </a:r>
            <a:endParaRPr kumimoji="1" lang="zh-CN" altLang="en-US" sz="2400" dirty="0">
              <a:latin typeface="Gill Sans MT" panose="020B0502020104020203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0625582-D77C-2649-8703-DD53CFD580B6}"/>
              </a:ext>
            </a:extLst>
          </p:cNvPr>
          <p:cNvSpPr txBox="1"/>
          <p:nvPr/>
        </p:nvSpPr>
        <p:spPr>
          <a:xfrm>
            <a:off x="5059251" y="4977000"/>
            <a:ext cx="8915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olidFill>
                  <a:srgbClr val="00B050"/>
                </a:solidFill>
                <a:latin typeface="Gill Sans MT" panose="020B0502020104020203" pitchFamily="34" charset="0"/>
              </a:rPr>
              <a:t>a</a:t>
            </a:r>
            <a:r>
              <a:rPr kumimoji="1" lang="zh-CN" altLang="en-US" sz="2400" dirty="0">
                <a:solidFill>
                  <a:srgbClr val="00B05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solidFill>
                  <a:srgbClr val="00B050"/>
                </a:solidFill>
                <a:latin typeface="Gill Sans MT" panose="020B0502020104020203" pitchFamily="34" charset="0"/>
              </a:rPr>
              <a:t>rule</a:t>
            </a:r>
            <a:endParaRPr kumimoji="1" lang="zh-CN" altLang="en-US" sz="2400" dirty="0">
              <a:solidFill>
                <a:srgbClr val="00B050"/>
              </a:solidFill>
              <a:latin typeface="Gill Sans MT" panose="020B0502020104020203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FD1010B-E8B4-F449-84DA-3AA02FB3C103}"/>
              </a:ext>
            </a:extLst>
          </p:cNvPr>
          <p:cNvSpPr txBox="1"/>
          <p:nvPr/>
        </p:nvSpPr>
        <p:spPr>
          <a:xfrm>
            <a:off x="8600941" y="4964121"/>
            <a:ext cx="8695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Gill Sans MT" panose="020B0502020104020203" pitchFamily="34" charset="0"/>
              </a:rPr>
              <a:t>a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fact</a:t>
            </a:r>
            <a:endParaRPr kumimoji="1" lang="zh-CN" altLang="en-US" sz="2400" dirty="0">
              <a:latin typeface="Gill Sans MT" panose="020B0502020104020203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149524E-B318-4540-B0B2-092D692A50FE}"/>
              </a:ext>
            </a:extLst>
          </p:cNvPr>
          <p:cNvSpPr txBox="1"/>
          <p:nvPr/>
        </p:nvSpPr>
        <p:spPr>
          <a:xfrm>
            <a:off x="897225" y="3775156"/>
            <a:ext cx="18070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Gill Sans MT" panose="020B0502020104020203" pitchFamily="34" charset="0"/>
              </a:rPr>
              <a:t>For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example:</a:t>
            </a:r>
            <a:endParaRPr kumimoji="1" lang="zh-CN" altLang="en-US" sz="2400" dirty="0">
              <a:latin typeface="Gill Sans MT" panose="020B0502020104020203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8559325-7062-FB4A-865B-7C672680C963}"/>
              </a:ext>
            </a:extLst>
          </p:cNvPr>
          <p:cNvSpPr txBox="1"/>
          <p:nvPr/>
        </p:nvSpPr>
        <p:spPr>
          <a:xfrm>
            <a:off x="3772447" y="5808856"/>
            <a:ext cx="46471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sz="2400" i="1" dirty="0">
                <a:latin typeface="Gill Sans MT" panose="020B0502020104020203" pitchFamily="34" charset="0"/>
              </a:rPr>
              <a:t>﻿If</a:t>
            </a:r>
            <a:r>
              <a:rPr kumimoji="1" lang="zh-CN" altLang="en-US" sz="2400" i="1" dirty="0">
                <a:latin typeface="Gill Sans MT" panose="020B0502020104020203" pitchFamily="34" charset="0"/>
              </a:rPr>
              <a:t> </a:t>
            </a:r>
            <a:r>
              <a:rPr kumimoji="1" lang="en" altLang="zh-CN" sz="2400" i="1" dirty="0" err="1">
                <a:latin typeface="Gill Sans MT" panose="020B0502020104020203" pitchFamily="34" charset="0"/>
              </a:rPr>
              <a:t>Scorates</a:t>
            </a:r>
            <a:r>
              <a:rPr kumimoji="1" lang="en" altLang="zh-CN" sz="2400" i="1" dirty="0">
                <a:latin typeface="Gill Sans MT" panose="020B0502020104020203" pitchFamily="34" charset="0"/>
              </a:rPr>
              <a:t> is a man, Socrates is mortal</a:t>
            </a:r>
            <a:endParaRPr kumimoji="1" lang="zh-CN" altLang="en-US" sz="2400" i="1" dirty="0">
              <a:latin typeface="Gill Sans MT" panose="020B0502020104020203" pitchFamily="34" charset="0"/>
            </a:endParaRPr>
          </a:p>
        </p:txBody>
      </p:sp>
      <p:cxnSp>
        <p:nvCxnSpPr>
          <p:cNvPr id="15" name="肘形连接符 14">
            <a:extLst>
              <a:ext uri="{FF2B5EF4-FFF2-40B4-BE49-F238E27FC236}">
                <a16:creationId xmlns:a16="http://schemas.microsoft.com/office/drawing/2014/main" id="{97BADDD8-4023-274F-BE4B-5B0908D0567B}"/>
              </a:ext>
            </a:extLst>
          </p:cNvPr>
          <p:cNvCxnSpPr>
            <a:stCxn id="7" idx="2"/>
            <a:endCxn id="9" idx="2"/>
          </p:cNvCxnSpPr>
          <p:nvPr/>
        </p:nvCxnSpPr>
        <p:spPr>
          <a:xfrm rot="5400000" flipH="1" flipV="1">
            <a:off x="5817062" y="2220020"/>
            <a:ext cx="12880" cy="6424411"/>
          </a:xfrm>
          <a:prstGeom prst="bentConnector3">
            <a:avLst>
              <a:gd name="adj1" fmla="val -6674433"/>
            </a:avLst>
          </a:prstGeom>
          <a:ln w="19050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67D93050-52BE-6944-8580-7F4AD8AA773D}"/>
              </a:ext>
            </a:extLst>
          </p:cNvPr>
          <p:cNvSpPr txBox="1"/>
          <p:nvPr/>
        </p:nvSpPr>
        <p:spPr>
          <a:xfrm>
            <a:off x="8269686" y="3952467"/>
            <a:ext cx="30841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>
                <a:latin typeface="Gill Sans MT" panose="020B0502020104020203" pitchFamily="34" charset="0"/>
              </a:rPr>
              <a:t>mortal:</a:t>
            </a:r>
            <a:r>
              <a:rPr kumimoji="1" lang="zh-CN" altLang="en-US" sz="1600" dirty="0">
                <a:latin typeface="Gill Sans MT" panose="020B0502020104020203" pitchFamily="34" charset="0"/>
              </a:rPr>
              <a:t> </a:t>
            </a:r>
            <a:r>
              <a:rPr lang="zh-CN" altLang="en-US" sz="1600" b="0" i="0" u="none" strike="noStrike" dirty="0">
                <a:effectLst/>
                <a:latin typeface="Gill Sans MT" panose="020B0502020104020203" pitchFamily="34" charset="0"/>
              </a:rPr>
              <a:t>终有一死的，不能永生的</a:t>
            </a:r>
            <a:endParaRPr kumimoji="1" lang="zh-CN" altLang="en-US" sz="16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281209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57BB99-F667-5445-8D17-076757443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78544" cy="1325563"/>
          </a:xfrm>
        </p:spPr>
        <p:txBody>
          <a:bodyPr/>
          <a:lstStyle/>
          <a:p>
            <a:r>
              <a:rPr kumimoji="1" lang="en-US" altLang="zh-CN" b="1" i="1" dirty="0">
                <a:solidFill>
                  <a:srgbClr val="0070C0"/>
                </a:solidFill>
              </a:rPr>
              <a:t>Deductive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Reasoning</a:t>
            </a:r>
            <a:r>
              <a:rPr kumimoji="1" lang="zh-CN" altLang="en-US" dirty="0"/>
              <a:t> </a:t>
            </a:r>
            <a:r>
              <a:rPr kumimoji="1" lang="en-US" altLang="zh-CN" i="1" dirty="0"/>
              <a:t>or</a:t>
            </a:r>
            <a:r>
              <a:rPr kumimoji="1" lang="zh-CN" altLang="en-US" i="1" dirty="0"/>
              <a:t> </a:t>
            </a:r>
            <a:r>
              <a:rPr kumimoji="1" lang="en-US" altLang="zh-CN" b="1" i="1" dirty="0">
                <a:solidFill>
                  <a:srgbClr val="FF0000"/>
                </a:solidFill>
              </a:rPr>
              <a:t>Inductive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Reasoning?</a:t>
            </a:r>
            <a:endParaRPr kumimoji="1" lang="zh-CN" altLang="en-US" i="1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A83FB27-53DD-5343-B02E-1AAF033E4D5D}"/>
              </a:ext>
            </a:extLst>
          </p:cNvPr>
          <p:cNvSpPr txBox="1"/>
          <p:nvPr/>
        </p:nvSpPr>
        <p:spPr>
          <a:xfrm>
            <a:off x="838200" y="1867436"/>
            <a:ext cx="1061111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2400" b="1" i="1" dirty="0">
                <a:solidFill>
                  <a:srgbClr val="0070C0"/>
                </a:solidFill>
                <a:latin typeface="Gill Sans MT" panose="020B0502020104020203" pitchFamily="34" charset="0"/>
              </a:rPr>
              <a:t>﻿Deductive Reasoning</a:t>
            </a:r>
            <a:r>
              <a:rPr kumimoji="1" lang="zh-CN" altLang="en-US" sz="2400" b="1" i="1" dirty="0">
                <a:solidFill>
                  <a:srgbClr val="0070C0"/>
                </a:solidFill>
                <a:latin typeface="Gill Sans MT" panose="020B0502020104020203" pitchFamily="34" charset="0"/>
              </a:rPr>
              <a:t> </a:t>
            </a:r>
            <a:r>
              <a:rPr kumimoji="1" lang="en" altLang="zh-CN" sz="2400" dirty="0">
                <a:latin typeface="Gill Sans MT" panose="020B0502020104020203" pitchFamily="34" charset="0"/>
              </a:rPr>
              <a:t>aims to </a:t>
            </a:r>
            <a:r>
              <a:rPr kumimoji="1" lang="en" altLang="zh-CN" sz="2400" b="1" i="1" u="sng" dirty="0">
                <a:solidFill>
                  <a:srgbClr val="0070C0"/>
                </a:solidFill>
                <a:latin typeface="Gill Sans MT" panose="020B0502020104020203" pitchFamily="34" charset="0"/>
              </a:rPr>
              <a:t>derive new facts based on known facts and rules</a:t>
            </a:r>
            <a:r>
              <a:rPr kumimoji="1" lang="en" altLang="zh-CN" sz="2400" dirty="0">
                <a:latin typeface="Gill Sans MT" panose="020B0502020104020203" pitchFamily="34" charset="0"/>
              </a:rPr>
              <a:t>. </a:t>
            </a:r>
          </a:p>
          <a:p>
            <a:endParaRPr kumimoji="1" lang="en" altLang="zh-CN" sz="800" dirty="0">
              <a:latin typeface="Gill Sans MT" panose="020B0502020104020203" pitchFamily="34" charset="0"/>
            </a:endParaRPr>
          </a:p>
          <a:p>
            <a:r>
              <a:rPr kumimoji="1" lang="en" altLang="zh-CN" sz="2400" dirty="0">
                <a:latin typeface="Gill Sans MT" panose="020B0502020104020203" pitchFamily="34" charset="0"/>
              </a:rPr>
              <a:t>For LLMs, most prompting techniques are designed to elicit deductive reasoning.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sz="2400" dirty="0">
                <a:latin typeface="Gill Sans MT" panose="020B0502020104020203" pitchFamily="34" charset="0"/>
              </a:rPr>
              <a:t>chain-of-thought prompting teach an LLM to deduce conclusions from given facts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latin typeface="Gill Sans MT" panose="020B0502020104020203" pitchFamily="34" charset="0"/>
              </a:rPr>
              <a:t>these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" altLang="zh-CN" sz="2400" dirty="0">
                <a:latin typeface="Gill Sans MT" panose="020B0502020104020203" pitchFamily="34" charset="0"/>
              </a:rPr>
              <a:t>prompting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methods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" altLang="zh-CN" sz="2400" dirty="0">
                <a:latin typeface="Gill Sans MT" panose="020B0502020104020203" pitchFamily="34" charset="0"/>
              </a:rPr>
              <a:t>rely on implicit rules stored in the LLM</a:t>
            </a:r>
          </a:p>
          <a:p>
            <a:endParaRPr kumimoji="1" lang="en" altLang="zh-CN" sz="2400" dirty="0">
              <a:latin typeface="Gill Sans MT" panose="020B0502020104020203" pitchFamily="34" charset="0"/>
            </a:endParaRPr>
          </a:p>
          <a:p>
            <a:r>
              <a:rPr kumimoji="1" lang="en" altLang="zh-CN" sz="2400" b="1" i="1" dirty="0">
                <a:solidFill>
                  <a:srgbClr val="FF0000"/>
                </a:solidFill>
                <a:latin typeface="Gill Sans MT" panose="020B0502020104020203" pitchFamily="34" charset="0"/>
              </a:rPr>
              <a:t>﻿Inductive Reasoning</a:t>
            </a:r>
            <a:r>
              <a:rPr kumimoji="1" lang="zh-CN" altLang="en-US" sz="2400" b="1" i="1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" altLang="zh-CN" sz="2400" dirty="0">
                <a:latin typeface="Gill Sans MT" panose="020B0502020104020203" pitchFamily="34" charset="0"/>
              </a:rPr>
              <a:t>focuses on </a:t>
            </a:r>
            <a:r>
              <a:rPr kumimoji="1" lang="en" altLang="zh-CN" sz="2400" b="1" i="1" u="sng" dirty="0">
                <a:solidFill>
                  <a:srgbClr val="FF0000"/>
                </a:solidFill>
                <a:latin typeface="Gill Sans MT" panose="020B0502020104020203" pitchFamily="34" charset="0"/>
              </a:rPr>
              <a:t>deriving general rules from observed facts</a:t>
            </a:r>
            <a:r>
              <a:rPr kumimoji="1" lang="en" altLang="zh-CN" sz="2400" dirty="0">
                <a:latin typeface="Gill Sans MT" panose="020B0502020104020203" pitchFamily="34" charset="0"/>
              </a:rPr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" altLang="zh-CN" sz="2400" dirty="0">
                <a:latin typeface="Gill Sans MT" panose="020B0502020104020203" pitchFamily="34" charset="0"/>
              </a:rPr>
              <a:t>For example, if we know “</a:t>
            </a:r>
            <a:r>
              <a:rPr kumimoji="1" lang="en" altLang="zh-CN" sz="2400" dirty="0" err="1">
                <a:latin typeface="Gill Sans MT" panose="020B0502020104020203" pitchFamily="34" charset="0"/>
              </a:rPr>
              <a:t>Scorates</a:t>
            </a:r>
            <a:r>
              <a:rPr kumimoji="1" lang="en" altLang="zh-CN" sz="2400" dirty="0">
                <a:latin typeface="Gill Sans MT" panose="020B0502020104020203" pitchFamily="34" charset="0"/>
              </a:rPr>
              <a:t> is a man” and “Socrates is mortal” and the same facts hold for Aristotle, we might hypothesize a rule “All men are mortal”.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" altLang="zh-CN" sz="2400" dirty="0">
                <a:latin typeface="Gill Sans MT" panose="020B0502020104020203" pitchFamily="34" charset="0"/>
              </a:rPr>
              <a:t>Indu</a:t>
            </a:r>
            <a:r>
              <a:rPr kumimoji="1" lang="en-US" altLang="zh-CN" sz="2400" dirty="0" err="1">
                <a:latin typeface="Gill Sans MT" panose="020B0502020104020203" pitchFamily="34" charset="0"/>
              </a:rPr>
              <a:t>ctive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reasoning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is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widely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studied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in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logic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programming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and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KG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reasoning</a:t>
            </a:r>
            <a:endParaRPr kumimoji="1" lang="en" altLang="zh-CN" sz="24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27278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57BB99-F667-5445-8D17-076757443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78544" cy="1325563"/>
          </a:xfrm>
        </p:spPr>
        <p:txBody>
          <a:bodyPr/>
          <a:lstStyle/>
          <a:p>
            <a:r>
              <a:rPr kumimoji="1" lang="en-US" altLang="zh-CN" b="1" i="1" dirty="0"/>
              <a:t>Deductive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Reasoning</a:t>
            </a:r>
            <a:r>
              <a:rPr kumimoji="1" lang="zh-CN" altLang="en-US" dirty="0"/>
              <a:t> </a:t>
            </a:r>
            <a:r>
              <a:rPr kumimoji="1" lang="en-US" altLang="zh-CN" i="1" dirty="0"/>
              <a:t>or</a:t>
            </a:r>
            <a:r>
              <a:rPr kumimoji="1" lang="zh-CN" altLang="en-US" i="1" dirty="0"/>
              <a:t> </a:t>
            </a:r>
            <a:r>
              <a:rPr kumimoji="1" lang="en-US" altLang="zh-CN" b="1" i="1" dirty="0">
                <a:solidFill>
                  <a:srgbClr val="FF0000"/>
                </a:solidFill>
              </a:rPr>
              <a:t>Inductive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Reasoning?</a:t>
            </a:r>
            <a:endParaRPr kumimoji="1" lang="zh-CN" altLang="en-US" i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FA46C5-0639-834A-A9A0-922E90203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0330" y="1464223"/>
            <a:ext cx="7314283" cy="513574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FCC3EC8-D894-5748-864A-CAEBAA9FCB0F}"/>
              </a:ext>
            </a:extLst>
          </p:cNvPr>
          <p:cNvSpPr txBox="1"/>
          <p:nvPr/>
        </p:nvSpPr>
        <p:spPr>
          <a:xfrm>
            <a:off x="218940" y="2331076"/>
            <a:ext cx="21471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Gill Sans MT" panose="020B0502020104020203" pitchFamily="34" charset="0"/>
              </a:rPr>
              <a:t>The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proposed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endParaRPr kumimoji="1" lang="en-US" altLang="zh-CN" sz="2400" dirty="0">
              <a:latin typeface="Gill Sans MT" panose="020B0502020104020203" pitchFamily="34" charset="0"/>
            </a:endParaRPr>
          </a:p>
          <a:p>
            <a:r>
              <a:rPr kumimoji="1" lang="en-US" altLang="zh-CN" sz="2400" dirty="0" err="1">
                <a:latin typeface="Gill Sans MT" panose="020B0502020104020203" pitchFamily="34" charset="0"/>
              </a:rPr>
              <a:t>HtT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framework</a:t>
            </a:r>
            <a:endParaRPr kumimoji="1" lang="zh-CN" altLang="en-US" sz="24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87585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57BB99-F667-5445-8D17-076757443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78544" cy="1325563"/>
          </a:xfrm>
        </p:spPr>
        <p:txBody>
          <a:bodyPr/>
          <a:lstStyle/>
          <a:p>
            <a:r>
              <a:rPr kumimoji="1" lang="en-US" altLang="zh-CN" b="1" i="1" dirty="0"/>
              <a:t>Deductive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Reasoning</a:t>
            </a:r>
            <a:r>
              <a:rPr kumimoji="1" lang="zh-CN" altLang="en-US" dirty="0"/>
              <a:t> </a:t>
            </a:r>
            <a:r>
              <a:rPr kumimoji="1" lang="en-US" altLang="zh-CN" i="1" dirty="0"/>
              <a:t>or</a:t>
            </a:r>
            <a:r>
              <a:rPr kumimoji="1" lang="zh-CN" altLang="en-US" i="1" dirty="0"/>
              <a:t> </a:t>
            </a:r>
            <a:r>
              <a:rPr kumimoji="1" lang="en-US" altLang="zh-CN" b="1" i="1" dirty="0">
                <a:solidFill>
                  <a:srgbClr val="FF0000"/>
                </a:solidFill>
              </a:rPr>
              <a:t>Inductive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Reasoning?</a:t>
            </a:r>
            <a:endParaRPr kumimoji="1" lang="zh-CN" altLang="en-US" i="1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20A27A2-61FD-4A41-8A37-02A16CD9D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3974" y="1633728"/>
            <a:ext cx="5161296" cy="47244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B4BF493-107C-4A48-AA54-EE10E6608D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737" y="2290064"/>
            <a:ext cx="4306720" cy="181660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6496FD0-5F45-5C44-922E-7F44B672DD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737" y="3923792"/>
            <a:ext cx="4306720" cy="716757"/>
          </a:xfrm>
          <a:prstGeom prst="rect">
            <a:avLst/>
          </a:prstGeom>
        </p:spPr>
      </p:pic>
      <p:sp>
        <p:nvSpPr>
          <p:cNvPr id="9" name="圆角矩形 8">
            <a:extLst>
              <a:ext uri="{FF2B5EF4-FFF2-40B4-BE49-F238E27FC236}">
                <a16:creationId xmlns:a16="http://schemas.microsoft.com/office/drawing/2014/main" id="{40030D87-B249-0843-9160-09A340E7A291}"/>
              </a:ext>
            </a:extLst>
          </p:cNvPr>
          <p:cNvSpPr/>
          <p:nvPr/>
        </p:nvSpPr>
        <p:spPr>
          <a:xfrm>
            <a:off x="5643974" y="2508304"/>
            <a:ext cx="3020341" cy="1415488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235952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57BB99-F667-5445-8D17-076757443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78544" cy="1325563"/>
          </a:xfrm>
        </p:spPr>
        <p:txBody>
          <a:bodyPr/>
          <a:lstStyle/>
          <a:p>
            <a:r>
              <a:rPr kumimoji="1" lang="en-US" altLang="zh-CN" b="1" i="1" dirty="0"/>
              <a:t>Deductive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Reasoning</a:t>
            </a:r>
            <a:r>
              <a:rPr kumimoji="1" lang="zh-CN" altLang="en-US" dirty="0"/>
              <a:t> </a:t>
            </a:r>
            <a:r>
              <a:rPr kumimoji="1" lang="en-US" altLang="zh-CN" i="1" dirty="0"/>
              <a:t>or</a:t>
            </a:r>
            <a:r>
              <a:rPr kumimoji="1" lang="zh-CN" altLang="en-US" i="1" dirty="0"/>
              <a:t> </a:t>
            </a:r>
            <a:r>
              <a:rPr kumimoji="1" lang="en-US" altLang="zh-CN" b="1" i="1" dirty="0">
                <a:solidFill>
                  <a:srgbClr val="FF0000"/>
                </a:solidFill>
              </a:rPr>
              <a:t>Inductive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Reasoning?</a:t>
            </a:r>
            <a:endParaRPr kumimoji="1" lang="zh-CN" altLang="en-US" i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DB64745-8449-E74F-A01B-6E76B04F2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7091" y="1894114"/>
            <a:ext cx="5666344" cy="382905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FF1413B-D0F2-5F4F-A510-0C8AC52A7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507" y="1926772"/>
            <a:ext cx="5039359" cy="96882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D46AC76-092A-8449-90C5-7CA2A3C54F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507" y="2787725"/>
            <a:ext cx="5039359" cy="1171271"/>
          </a:xfrm>
          <a:prstGeom prst="rect">
            <a:avLst/>
          </a:prstGeom>
        </p:spPr>
      </p:pic>
      <p:sp>
        <p:nvSpPr>
          <p:cNvPr id="9" name="圆角矩形 8">
            <a:extLst>
              <a:ext uri="{FF2B5EF4-FFF2-40B4-BE49-F238E27FC236}">
                <a16:creationId xmlns:a16="http://schemas.microsoft.com/office/drawing/2014/main" id="{F68268E3-505A-B048-BA09-46B5E74E63A1}"/>
              </a:ext>
            </a:extLst>
          </p:cNvPr>
          <p:cNvSpPr/>
          <p:nvPr/>
        </p:nvSpPr>
        <p:spPr>
          <a:xfrm>
            <a:off x="5917051" y="2577592"/>
            <a:ext cx="5445493" cy="634407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6921895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FBDA3D-2941-314E-B99B-3EF35B289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Experiments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57E4CDB-8DA6-AA4B-9DED-BA2F050C5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622" y="1415937"/>
            <a:ext cx="6406021" cy="258836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C02A889-8DEE-F145-A24D-FF9F5E9BC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7761" y="4138370"/>
            <a:ext cx="6066039" cy="2588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59934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FBDA3D-2941-314E-B99B-3EF35B289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Experiments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FA046E5-3541-9C4E-B6D1-8453F46F3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730" y="1584062"/>
            <a:ext cx="3861727" cy="490881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D86D8E1-DE55-A344-B201-14D4984B2322}"/>
              </a:ext>
            </a:extLst>
          </p:cNvPr>
          <p:cNvSpPr txBox="1"/>
          <p:nvPr/>
        </p:nvSpPr>
        <p:spPr>
          <a:xfrm>
            <a:off x="5290532" y="2585349"/>
            <a:ext cx="640348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Gill Sans MT" panose="020B0502020104020203" pitchFamily="34" charset="0"/>
              </a:rPr>
              <a:t>T</a:t>
            </a:r>
            <a:r>
              <a:rPr kumimoji="1" lang="en" altLang="zh-CN" sz="2400" dirty="0">
                <a:latin typeface="Gill Sans MT" panose="020B0502020104020203" pitchFamily="34" charset="0"/>
              </a:rPr>
              <a:t>wo types of errors related to rules:</a:t>
            </a:r>
          </a:p>
          <a:p>
            <a:r>
              <a:rPr kumimoji="1" lang="en" altLang="zh-CN" sz="2400" dirty="0">
                <a:latin typeface="Gill Sans MT" panose="020B0502020104020203" pitchFamily="34" charset="0"/>
              </a:rPr>
              <a:t> (1) the LLM generates or retrieves </a:t>
            </a:r>
            <a:r>
              <a:rPr kumimoji="1" lang="en" altLang="zh-CN" sz="2400" b="1" i="1" dirty="0">
                <a:solidFill>
                  <a:srgbClr val="FF0000"/>
                </a:solidFill>
                <a:latin typeface="Gill Sans MT" panose="020B0502020104020203" pitchFamily="34" charset="0"/>
              </a:rPr>
              <a:t>a factually incorrect rule</a:t>
            </a:r>
            <a:r>
              <a:rPr kumimoji="1" lang="zh-CN" altLang="en-US" sz="2400" b="1" i="1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sz="2400" b="1" i="1" dirty="0">
                <a:latin typeface="Gill Sans MT" panose="020B0502020104020203" pitchFamily="34" charset="0"/>
              </a:rPr>
              <a:t>(rule</a:t>
            </a:r>
            <a:r>
              <a:rPr kumimoji="1" lang="zh-CN" altLang="en-US" sz="2400" b="1" i="1" dirty="0">
                <a:latin typeface="Gill Sans MT" panose="020B0502020104020203" pitchFamily="34" charset="0"/>
              </a:rPr>
              <a:t> </a:t>
            </a:r>
            <a:r>
              <a:rPr kumimoji="1" lang="en" altLang="zh-CN" sz="2400" b="1" i="1" dirty="0">
                <a:latin typeface="Gill Sans MT" panose="020B0502020104020203" pitchFamily="34" charset="0"/>
              </a:rPr>
              <a:t>﻿hallucination</a:t>
            </a:r>
            <a:r>
              <a:rPr kumimoji="1" lang="en-US" altLang="zh-CN" sz="2400" b="1" i="1" dirty="0">
                <a:latin typeface="Gill Sans MT" panose="020B0502020104020203" pitchFamily="34" charset="0"/>
              </a:rPr>
              <a:t>)</a:t>
            </a:r>
            <a:endParaRPr kumimoji="1" lang="en" altLang="zh-CN" sz="2400" b="1" i="1" dirty="0">
              <a:latin typeface="Gill Sans MT" panose="020B0502020104020203" pitchFamily="34" charset="0"/>
            </a:endParaRPr>
          </a:p>
          <a:p>
            <a:r>
              <a:rPr kumimoji="1" lang="en" altLang="zh-CN" sz="2400" dirty="0">
                <a:latin typeface="Gill Sans MT" panose="020B0502020104020203" pitchFamily="34" charset="0"/>
              </a:rPr>
              <a:t> (2) the LLM retrieves a factually correct rule that is not proper for the deductive step</a:t>
            </a:r>
            <a:endParaRPr kumimoji="1" lang="zh-CN" altLang="en-US" sz="2400" dirty="0">
              <a:latin typeface="Gill Sans MT" panose="020B05020201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CC13971-5512-044F-AEC4-7D32F7630939}"/>
              </a:ext>
            </a:extLst>
          </p:cNvPr>
          <p:cNvSpPr txBox="1"/>
          <p:nvPr/>
        </p:nvSpPr>
        <p:spPr>
          <a:xfrm>
            <a:off x="5181209" y="5203366"/>
            <a:ext cx="68330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Gill Sans MT" panose="020B0502020104020203" pitchFamily="34" charset="0"/>
                <a:sym typeface="Wingdings" pitchFamily="2" charset="2"/>
              </a:rPr>
              <a:t></a:t>
            </a:r>
            <a:r>
              <a:rPr kumimoji="1" lang="zh-CN" altLang="en-US" sz="2400" dirty="0">
                <a:latin typeface="Gill Sans MT" panose="020B0502020104020203" pitchFamily="34" charset="0"/>
                <a:sym typeface="Wingdings" pitchFamily="2" charset="2"/>
              </a:rPr>
              <a:t> </a:t>
            </a:r>
            <a:r>
              <a:rPr kumimoji="1" lang="en" altLang="zh-CN" sz="2400" dirty="0">
                <a:latin typeface="Gill Sans MT" panose="020B0502020104020203" pitchFamily="34" charset="0"/>
              </a:rPr>
              <a:t>﻿</a:t>
            </a:r>
            <a:r>
              <a:rPr kumimoji="1" lang="en" altLang="zh-CN" sz="2400" dirty="0" err="1">
                <a:latin typeface="Gill Sans MT" panose="020B0502020104020203" pitchFamily="34" charset="0"/>
              </a:rPr>
              <a:t>HtT</a:t>
            </a:r>
            <a:r>
              <a:rPr kumimoji="1" lang="en" altLang="zh-CN" sz="2400" dirty="0">
                <a:latin typeface="Gill Sans MT" panose="020B0502020104020203" pitchFamily="34" charset="0"/>
              </a:rPr>
              <a:t> significantly reduces hallucination versus </a:t>
            </a:r>
            <a:r>
              <a:rPr kumimoji="1" lang="en" altLang="zh-CN" sz="2400" dirty="0" err="1">
                <a:latin typeface="Gill Sans MT" panose="020B0502020104020203" pitchFamily="34" charset="0"/>
              </a:rPr>
              <a:t>CoT</a:t>
            </a:r>
            <a:endParaRPr kumimoji="1" lang="zh-CN" altLang="en-US" sz="24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21884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FBDA3D-2941-314E-B99B-3EF35B289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Experiments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ED5E632-908F-A24F-A6B2-CBEA080E6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309" y="1481432"/>
            <a:ext cx="7581382" cy="513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7434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028859-1259-7D45-A4E6-32C0EC2B5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Take-home</a:t>
            </a:r>
            <a:r>
              <a:rPr kumimoji="1" lang="zh-CN" altLang="en-US" dirty="0"/>
              <a:t> </a:t>
            </a:r>
            <a:r>
              <a:rPr kumimoji="1" lang="en-US" altLang="zh-CN" dirty="0"/>
              <a:t>messages</a:t>
            </a:r>
            <a:r>
              <a:rPr kumimoji="1" lang="zh-CN" altLang="en-US" dirty="0"/>
              <a:t> </a:t>
            </a:r>
            <a:r>
              <a:rPr kumimoji="1" lang="en-US" altLang="zh-CN" dirty="0"/>
              <a:t>(paper-3)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D9104A-AC3E-0740-9F4A-A141BA5F2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78312" cy="43513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kumimoji="1" lang="en" altLang="zh-CN" dirty="0"/>
              <a:t>Hypotheses-to-Theories</a:t>
            </a:r>
            <a:r>
              <a:rPr kumimoji="1" lang="zh-CN" altLang="en-US" dirty="0"/>
              <a:t> </a:t>
            </a:r>
            <a:r>
              <a:rPr kumimoji="1" lang="en-US" altLang="zh-CN" dirty="0"/>
              <a:t>(</a:t>
            </a:r>
            <a:r>
              <a:rPr kumimoji="1" lang="en-US" altLang="zh-CN" dirty="0" err="1"/>
              <a:t>HtT</a:t>
            </a:r>
            <a:r>
              <a:rPr kumimoji="1" lang="en-US" altLang="zh-CN" dirty="0"/>
              <a:t>):</a:t>
            </a:r>
            <a:r>
              <a:rPr kumimoji="1" lang="zh-CN" altLang="en-US" dirty="0"/>
              <a:t> </a:t>
            </a:r>
            <a:r>
              <a:rPr kumimoji="1" lang="en" altLang="zh-CN" dirty="0"/>
              <a:t>learn explicit rules and apply them in reasoning</a:t>
            </a:r>
          </a:p>
          <a:p>
            <a:r>
              <a:rPr kumimoji="1" lang="en" altLang="zh-CN" b="1" i="1" dirty="0" err="1"/>
              <a:t>HtT</a:t>
            </a:r>
            <a:r>
              <a:rPr kumimoji="1" lang="en" altLang="zh-CN" b="1" i="1" dirty="0"/>
              <a:t> consists of two stages</a:t>
            </a:r>
            <a:r>
              <a:rPr kumimoji="1" lang="en" altLang="zh-CN" i="1" dirty="0"/>
              <a:t>: </a:t>
            </a:r>
          </a:p>
          <a:p>
            <a:pPr lvl="1"/>
            <a:r>
              <a:rPr kumimoji="1" lang="en" altLang="zh-CN" dirty="0"/>
              <a:t>an induction stage that generates rules and verifies them to construct a library</a:t>
            </a:r>
          </a:p>
          <a:p>
            <a:pPr lvl="1"/>
            <a:r>
              <a:rPr kumimoji="1" lang="en" altLang="zh-CN" dirty="0"/>
              <a:t>and a deduction stage that applies rules from the learned rule library to solve a reasoning problem. </a:t>
            </a:r>
          </a:p>
          <a:p>
            <a:r>
              <a:rPr kumimoji="1" lang="en" altLang="zh-CN" b="1" i="1" dirty="0" err="1"/>
              <a:t>HtT</a:t>
            </a:r>
            <a:r>
              <a:rPr kumimoji="1" lang="en" altLang="zh-CN" b="1" i="1" dirty="0"/>
              <a:t> significantly boosts the performance </a:t>
            </a:r>
          </a:p>
          <a:p>
            <a:pPr lvl="1"/>
            <a:r>
              <a:rPr kumimoji="1" lang="en" altLang="zh-CN" dirty="0"/>
              <a:t>of baseline prompting methods on numerical reasoning and relational reasoning problems</a:t>
            </a:r>
          </a:p>
          <a:p>
            <a:r>
              <a:rPr kumimoji="1" lang="en-US" altLang="zh-CN" b="1" i="1" dirty="0" err="1"/>
              <a:t>HtT</a:t>
            </a:r>
            <a:r>
              <a:rPr kumimoji="1" lang="zh-CN" altLang="en-US" b="1" i="1" dirty="0"/>
              <a:t> </a:t>
            </a:r>
            <a:r>
              <a:rPr kumimoji="1" lang="en" altLang="zh-CN" b="1" i="1" dirty="0"/>
              <a:t>opens up a new direction </a:t>
            </a:r>
          </a:p>
          <a:p>
            <a:pPr lvl="1"/>
            <a:r>
              <a:rPr kumimoji="1" lang="en" altLang="zh-CN" dirty="0"/>
              <a:t>of learning textual knowledge with LLMs. </a:t>
            </a:r>
          </a:p>
          <a:p>
            <a:pPr marL="0" indent="0">
              <a:buNone/>
            </a:pPr>
            <a:endParaRPr kumimoji="1" lang="en" altLang="zh-CN" dirty="0"/>
          </a:p>
          <a:p>
            <a:pPr marL="0" indent="0">
              <a:buNone/>
            </a:pPr>
            <a:r>
              <a:rPr kumimoji="1" lang="en" altLang="zh-CN" dirty="0"/>
              <a:t>Limitations</a:t>
            </a:r>
            <a:r>
              <a:rPr kumimoji="1" lang="en-US" altLang="zh-CN" dirty="0"/>
              <a:t>:</a:t>
            </a:r>
            <a:r>
              <a:rPr kumimoji="1" lang="en" altLang="zh-CN" dirty="0"/>
              <a:t>it requires the base model to have reasonably </a:t>
            </a:r>
            <a:r>
              <a:rPr kumimoji="1" lang="en" altLang="zh-CN" b="1" i="1" dirty="0"/>
              <a:t>strong knowledge and retrieval ability</a:t>
            </a:r>
          </a:p>
          <a:p>
            <a:r>
              <a:rPr kumimoji="1" lang="en" altLang="zh-CN" dirty="0"/>
              <a:t>the gain of </a:t>
            </a:r>
            <a:r>
              <a:rPr kumimoji="1" lang="en" altLang="zh-CN" dirty="0" err="1"/>
              <a:t>HtT</a:t>
            </a:r>
            <a:r>
              <a:rPr kumimoji="1" lang="en" altLang="zh-CN" dirty="0"/>
              <a:t> for GPT3.5 is very marginal due to weak knowledge of non-decimal systems</a:t>
            </a:r>
          </a:p>
          <a:p>
            <a:r>
              <a:rPr kumimoji="1" lang="en-US" altLang="zh-CN" dirty="0"/>
              <a:t>e</a:t>
            </a:r>
            <a:r>
              <a:rPr kumimoji="1" lang="en" altLang="zh-CN" dirty="0" err="1"/>
              <a:t>ven</a:t>
            </a:r>
            <a:r>
              <a:rPr kumimoji="1" lang="en" altLang="zh-CN" dirty="0"/>
              <a:t> with a rule library induced by GPT4, GPT3.5 has issues in retrieving correct rules</a:t>
            </a:r>
          </a:p>
          <a:p>
            <a:r>
              <a:rPr kumimoji="1" lang="en" altLang="zh-CN" dirty="0"/>
              <a:t>such issues may be solved by finetuning on retrieval datasets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53CE3DC-0E5C-7E47-B05E-432C5E7BFE09}"/>
              </a:ext>
            </a:extLst>
          </p:cNvPr>
          <p:cNvSpPr txBox="1"/>
          <p:nvPr/>
        </p:nvSpPr>
        <p:spPr>
          <a:xfrm>
            <a:off x="4616112" y="6011633"/>
            <a:ext cx="72857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2000" b="1" i="1" dirty="0">
                <a:latin typeface="Gill Sans MT" panose="020B0502020104020203" pitchFamily="34" charset="0"/>
              </a:rPr>
              <a:t>R</a:t>
            </a:r>
            <a:r>
              <a:rPr lang="en" altLang="zh-CN" sz="2000" b="1" i="1" dirty="0">
                <a:effectLst/>
                <a:latin typeface="Gill Sans MT" panose="020B0502020104020203" pitchFamily="34" charset="0"/>
              </a:rPr>
              <a:t>etrieval-augmented generation</a:t>
            </a:r>
            <a:r>
              <a:rPr kumimoji="1" lang="zh-CN" altLang="en-US" sz="2000" b="1" i="1" dirty="0">
                <a:effectLst/>
                <a:latin typeface="Gill Sans MT" panose="020B0502020104020203" pitchFamily="34" charset="0"/>
              </a:rPr>
              <a:t> </a:t>
            </a:r>
            <a:r>
              <a:rPr kumimoji="1" lang="en-US" altLang="zh-CN" sz="2000" b="1" i="1" dirty="0">
                <a:effectLst/>
                <a:latin typeface="Gill Sans MT" panose="020B0502020104020203" pitchFamily="34" charset="0"/>
              </a:rPr>
              <a:t>(RAG)</a:t>
            </a:r>
            <a:r>
              <a:rPr kumimoji="1" lang="zh-CN" altLang="en-US" sz="2000" b="1" i="1" dirty="0">
                <a:effectLst/>
                <a:latin typeface="Gill Sans MT" panose="020B0502020104020203" pitchFamily="34" charset="0"/>
              </a:rPr>
              <a:t> </a:t>
            </a:r>
            <a:r>
              <a:rPr kumimoji="1" lang="en-US" altLang="zh-CN" sz="2000" b="1" i="1" dirty="0">
                <a:effectLst/>
                <a:latin typeface="Gill Sans MT" panose="020B0502020104020203" pitchFamily="34" charset="0"/>
              </a:rPr>
              <a:t>could</a:t>
            </a:r>
            <a:r>
              <a:rPr kumimoji="1" lang="zh-CN" altLang="en-US" sz="2000" b="1" i="1" dirty="0">
                <a:effectLst/>
                <a:latin typeface="Gill Sans MT" panose="020B0502020104020203" pitchFamily="34" charset="0"/>
              </a:rPr>
              <a:t> </a:t>
            </a:r>
            <a:r>
              <a:rPr kumimoji="1" lang="en-US" altLang="zh-CN" sz="2000" b="1" i="1" dirty="0">
                <a:effectLst/>
                <a:latin typeface="Gill Sans MT" panose="020B0502020104020203" pitchFamily="34" charset="0"/>
              </a:rPr>
              <a:t>be</a:t>
            </a:r>
            <a:r>
              <a:rPr kumimoji="1" lang="zh-CN" altLang="en-US" sz="2000" b="1" i="1" dirty="0">
                <a:effectLst/>
                <a:latin typeface="Gill Sans MT" panose="020B0502020104020203" pitchFamily="34" charset="0"/>
              </a:rPr>
              <a:t> </a:t>
            </a:r>
            <a:r>
              <a:rPr kumimoji="1" lang="en-US" altLang="zh-CN" sz="2000" b="1" i="1" dirty="0">
                <a:effectLst/>
                <a:latin typeface="Gill Sans MT" panose="020B0502020104020203" pitchFamily="34" charset="0"/>
              </a:rPr>
              <a:t>useful</a:t>
            </a:r>
            <a:r>
              <a:rPr kumimoji="1" lang="zh-CN" altLang="en-US" sz="2000" b="1" i="1" dirty="0">
                <a:effectLst/>
                <a:latin typeface="Gill Sans MT" panose="020B0502020104020203" pitchFamily="34" charset="0"/>
              </a:rPr>
              <a:t> </a:t>
            </a:r>
            <a:r>
              <a:rPr kumimoji="1" lang="en-US" altLang="zh-CN" sz="2000" b="1" i="1" dirty="0">
                <a:effectLst/>
                <a:latin typeface="Gill Sans MT" panose="020B0502020104020203" pitchFamily="34" charset="0"/>
              </a:rPr>
              <a:t>here?</a:t>
            </a:r>
            <a:r>
              <a:rPr kumimoji="1" lang="zh-CN" altLang="en-US" sz="2000" b="1" i="1" dirty="0">
                <a:effectLst/>
                <a:latin typeface="Gill Sans MT" panose="020B0502020104020203" pitchFamily="34" charset="0"/>
              </a:rPr>
              <a:t> </a:t>
            </a:r>
            <a:r>
              <a:rPr kumimoji="1" lang="en-US" altLang="zh-CN" sz="2000" b="1" dirty="0">
                <a:effectLst/>
                <a:latin typeface="Gill Sans MT" panose="020B0502020104020203" pitchFamily="34" charset="0"/>
              </a:rPr>
              <a:t>🤔</a:t>
            </a:r>
            <a:endParaRPr lang="en" altLang="zh-CN" sz="2000" b="1" dirty="0">
              <a:effectLst/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668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AD7B22-5DBB-9D4D-97AE-73AD7DF32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Background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  <p:pic>
        <p:nvPicPr>
          <p:cNvPr id="64" name="Picture 4" descr="Nonlinear Graph Learning-Convolutional Networks for Node Classification |  SpringerLink">
            <a:extLst>
              <a:ext uri="{FF2B5EF4-FFF2-40B4-BE49-F238E27FC236}">
                <a16:creationId xmlns:a16="http://schemas.microsoft.com/office/drawing/2014/main" id="{EE0992DE-FFDA-084F-8015-029146B510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642"/>
          <a:stretch/>
        </p:blipFill>
        <p:spPr bwMode="auto">
          <a:xfrm>
            <a:off x="1478705" y="3003168"/>
            <a:ext cx="1507876" cy="1768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" name="Picture 6" descr="Missing Link Prediction using Common Neighbor and Centrality based  Parameterized Algorithm | Scientific Reports">
            <a:extLst>
              <a:ext uri="{FF2B5EF4-FFF2-40B4-BE49-F238E27FC236}">
                <a16:creationId xmlns:a16="http://schemas.microsoft.com/office/drawing/2014/main" id="{1AE0E221-280F-0543-BEA6-09E46AC78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5247" y="2903468"/>
            <a:ext cx="4069945" cy="205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8" descr="Machine Learning Tasks on Graphs. Can We Divide It Into… | by Kacper Kubara  | Towards Data Science">
            <a:extLst>
              <a:ext uri="{FF2B5EF4-FFF2-40B4-BE49-F238E27FC236}">
                <a16:creationId xmlns:a16="http://schemas.microsoft.com/office/drawing/2014/main" id="{D3A04541-8829-EA44-BAA9-58F051ECD2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27"/>
          <a:stretch/>
        </p:blipFill>
        <p:spPr bwMode="auto">
          <a:xfrm>
            <a:off x="8882445" y="3227248"/>
            <a:ext cx="2462676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文本框 66">
            <a:extLst>
              <a:ext uri="{FF2B5EF4-FFF2-40B4-BE49-F238E27FC236}">
                <a16:creationId xmlns:a16="http://schemas.microsoft.com/office/drawing/2014/main" id="{51059A57-BFE8-1D40-9851-B1D581F0F49C}"/>
              </a:ext>
            </a:extLst>
          </p:cNvPr>
          <p:cNvSpPr txBox="1"/>
          <p:nvPr/>
        </p:nvSpPr>
        <p:spPr>
          <a:xfrm>
            <a:off x="1677393" y="2181593"/>
            <a:ext cx="1146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Gill Sans MT" panose="020B0502020104020203" pitchFamily="34" charset="0"/>
                <a:ea typeface="SimSun" panose="02010600030101010101" pitchFamily="2" charset="-122"/>
              </a:rPr>
              <a:t>node-level</a:t>
            </a:r>
            <a:endParaRPr kumimoji="1" lang="zh-CN" altLang="en-US" dirty="0">
              <a:latin typeface="Gill Sans MT" panose="020B0502020104020203" pitchFamily="34" charset="0"/>
              <a:ea typeface="SimSun" panose="02010600030101010101" pitchFamily="2" charset="-122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B10A1D87-1AF4-E348-971D-32B4299C6A3C}"/>
              </a:ext>
            </a:extLst>
          </p:cNvPr>
          <p:cNvSpPr txBox="1"/>
          <p:nvPr/>
        </p:nvSpPr>
        <p:spPr>
          <a:xfrm>
            <a:off x="3048135" y="2178774"/>
            <a:ext cx="5604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>
                <a:latin typeface="Gill Sans MT" panose="020B0502020104020203" pitchFamily="34" charset="0"/>
                <a:ea typeface="SimSun" panose="02010600030101010101" pitchFamily="2" charset="-122"/>
              </a:rPr>
              <a:t>link-level</a:t>
            </a:r>
            <a:endParaRPr kumimoji="1" lang="zh-CN" altLang="en-US" dirty="0">
              <a:latin typeface="Gill Sans MT" panose="020B0502020104020203" pitchFamily="34" charset="0"/>
              <a:ea typeface="SimSun" panose="02010600030101010101" pitchFamily="2" charset="-122"/>
            </a:endParaRPr>
          </a:p>
        </p:txBody>
      </p:sp>
      <p:sp>
        <p:nvSpPr>
          <p:cNvPr id="69" name="文本框 4">
            <a:extLst>
              <a:ext uri="{FF2B5EF4-FFF2-40B4-BE49-F238E27FC236}">
                <a16:creationId xmlns:a16="http://schemas.microsoft.com/office/drawing/2014/main" id="{E17CF9BB-BC18-C449-9E2D-DC7986B3DCE5}"/>
              </a:ext>
            </a:extLst>
          </p:cNvPr>
          <p:cNvSpPr txBox="1"/>
          <p:nvPr/>
        </p:nvSpPr>
        <p:spPr>
          <a:xfrm>
            <a:off x="9444369" y="2178774"/>
            <a:ext cx="1192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9pPr>
          </a:lstStyle>
          <a:p>
            <a:r>
              <a:rPr kumimoji="1" lang="en-US" altLang="zh-CN" dirty="0">
                <a:latin typeface="Gill Sans MT" panose="020B0502020104020203" pitchFamily="34" charset="0"/>
                <a:ea typeface="SimSun" panose="02010600030101010101" pitchFamily="2" charset="-122"/>
              </a:rPr>
              <a:t>graph-level</a:t>
            </a:r>
            <a:endParaRPr kumimoji="1" lang="zh-CN" altLang="en-US" dirty="0">
              <a:latin typeface="Gill Sans MT" panose="020B0502020104020203" pitchFamily="34" charset="0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093552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E2573C-A495-CC4B-9C91-B900DFD10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Outlines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C8B4B8-2807-4E46-AC64-765DA6A284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03546" cy="4351338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Background</a:t>
            </a:r>
          </a:p>
          <a:p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An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overview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of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LLMs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&amp;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Graphs</a:t>
            </a:r>
          </a:p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</a:rPr>
              <a:t>paper-1: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" altLang="zh-CN" sz="2400" dirty="0">
                <a:solidFill>
                  <a:schemeClr val="bg1">
                    <a:lumMod val="65000"/>
                  </a:schemeClr>
                </a:solidFill>
              </a:rPr>
              <a:t>Can Language Models Solve Graph Problems in Natural Language?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</a:rPr>
              <a:t>2023/05</a:t>
            </a:r>
          </a:p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</a:rPr>
              <a:t>paper-2: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" altLang="zh-CN" sz="2400" dirty="0" err="1">
                <a:solidFill>
                  <a:schemeClr val="bg1">
                    <a:lumMod val="65000"/>
                  </a:schemeClr>
                </a:solidFill>
              </a:rPr>
              <a:t>GraphText</a:t>
            </a:r>
            <a:r>
              <a:rPr lang="en" altLang="zh-CN" sz="2400" dirty="0">
                <a:solidFill>
                  <a:schemeClr val="bg1">
                    <a:lumMod val="65000"/>
                  </a:schemeClr>
                </a:solidFill>
              </a:rPr>
              <a:t>: Graph Reasoning in Text Space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</a:rPr>
              <a:t>.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</a:rPr>
              <a:t>2023/10</a:t>
            </a:r>
          </a:p>
          <a:p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</a:rPr>
              <a:t>paper-3: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" altLang="zh-CN" sz="2400" dirty="0">
                <a:solidFill>
                  <a:schemeClr val="bg1">
                    <a:lumMod val="65000"/>
                  </a:schemeClr>
                </a:solidFill>
              </a:rPr>
              <a:t>Large Language Models can Learn Rules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</a:rPr>
              <a:t>.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</a:rPr>
              <a:t>2023/10</a:t>
            </a:r>
          </a:p>
          <a:p>
            <a:r>
              <a:rPr kumimoji="1" lang="en-US" altLang="zh-CN" dirty="0">
                <a:solidFill>
                  <a:srgbClr val="FF0000"/>
                </a:solidFill>
              </a:rPr>
              <a:t>Summary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</a:rPr>
              <a:t>and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04136154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灯片编号占位符 3">
            <a:extLst>
              <a:ext uri="{FF2B5EF4-FFF2-40B4-BE49-F238E27FC236}">
                <a16:creationId xmlns:a16="http://schemas.microsoft.com/office/drawing/2014/main" id="{60CE9682-DC40-764C-92F6-D132632E4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6624"/>
            <a:ext cx="2743200" cy="365125"/>
          </a:xfrm>
        </p:spPr>
        <p:txBody>
          <a:bodyPr/>
          <a:lstStyle/>
          <a:p>
            <a:fld id="{7B05021E-9823-8140-9A9F-CA304FDE70E2}" type="slidenum">
              <a:rPr kumimoji="1" lang="zh-CN" altLang="en-US" smtClean="0"/>
              <a:t>51</a:t>
            </a:fld>
            <a:endParaRPr kumimoji="1" lang="zh-CN" altLang="en-US" dirty="0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2C8348CB-13A8-3F48-A9CA-4697B721C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Overview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F96D53-0873-C447-9CED-D6254376E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10515600" cy="454749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647DA2B-B461-394A-BB7C-6B73964C3CBD}"/>
              </a:ext>
            </a:extLst>
          </p:cNvPr>
          <p:cNvSpPr txBox="1"/>
          <p:nvPr/>
        </p:nvSpPr>
        <p:spPr>
          <a:xfrm>
            <a:off x="0" y="6488668"/>
            <a:ext cx="8373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dirty="0">
                <a:effectLst/>
              </a:rPr>
              <a:t>Integrating Graphs with Large Language Models: Methods and Prospects</a:t>
            </a:r>
            <a:r>
              <a:rPr kumimoji="1" lang="en-US" altLang="zh-CN" dirty="0">
                <a:effectLst/>
              </a:rPr>
              <a:t>.</a:t>
            </a:r>
            <a:r>
              <a:rPr kumimoji="1" lang="zh-CN" altLang="en-US" dirty="0">
                <a:effectLst/>
              </a:rPr>
              <a:t> </a:t>
            </a:r>
            <a:r>
              <a:rPr kumimoji="1" lang="en-US" altLang="zh-CN" dirty="0">
                <a:effectLst/>
              </a:rPr>
              <a:t>Arxiv</a:t>
            </a:r>
            <a:r>
              <a:rPr kumimoji="1" lang="zh-CN" altLang="en-US" dirty="0">
                <a:effectLst/>
              </a:rPr>
              <a:t> </a:t>
            </a:r>
            <a:r>
              <a:rPr kumimoji="1" lang="en-US" altLang="zh-CN" dirty="0">
                <a:effectLst/>
              </a:rPr>
              <a:t>2023.10.</a:t>
            </a:r>
            <a:endParaRPr lang="en" altLang="zh-CN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4548516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灯片编号占位符 3">
            <a:extLst>
              <a:ext uri="{FF2B5EF4-FFF2-40B4-BE49-F238E27FC236}">
                <a16:creationId xmlns:a16="http://schemas.microsoft.com/office/drawing/2014/main" id="{60CE9682-DC40-764C-92F6-D132632E4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6624"/>
            <a:ext cx="2743200" cy="365125"/>
          </a:xfrm>
        </p:spPr>
        <p:txBody>
          <a:bodyPr/>
          <a:lstStyle/>
          <a:p>
            <a:fld id="{7B05021E-9823-8140-9A9F-CA304FDE70E2}" type="slidenum">
              <a:rPr kumimoji="1" lang="zh-CN" altLang="en-US" smtClean="0"/>
              <a:t>52</a:t>
            </a:fld>
            <a:endParaRPr kumimoji="1" lang="zh-CN" altLang="en-US" dirty="0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2C8348CB-13A8-3F48-A9CA-4697B721C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Overview</a:t>
            </a:r>
            <a:r>
              <a:rPr kumimoji="1" lang="zh-CN" altLang="en-US" dirty="0"/>
              <a:t> </a:t>
            </a:r>
            <a:r>
              <a:rPr kumimoji="1" lang="en-US" altLang="zh-CN" dirty="0"/>
              <a:t>|</a:t>
            </a:r>
            <a:r>
              <a:rPr kumimoji="1" lang="zh-CN" altLang="en-US" dirty="0"/>
              <a:t> </a:t>
            </a:r>
            <a:r>
              <a:rPr kumimoji="1" lang="en" altLang="zh-CN" dirty="0"/>
              <a:t>﻿</a:t>
            </a:r>
            <a:r>
              <a:rPr kumimoji="1" lang="en" altLang="zh-CN" sz="2000" dirty="0"/>
              <a:t>LLMs Enhancing Graph Learning</a:t>
            </a:r>
            <a:endParaRPr kumimoji="1" lang="zh-CN" altLang="en-US" sz="2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F96D53-0873-C447-9CED-D6254376EB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3043" b="22564"/>
          <a:stretch/>
        </p:blipFill>
        <p:spPr>
          <a:xfrm>
            <a:off x="4770120" y="1620040"/>
            <a:ext cx="6583680" cy="469518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647DA2B-B461-394A-BB7C-6B73964C3CBD}"/>
              </a:ext>
            </a:extLst>
          </p:cNvPr>
          <p:cNvSpPr txBox="1"/>
          <p:nvPr/>
        </p:nvSpPr>
        <p:spPr>
          <a:xfrm>
            <a:off x="0" y="6488668"/>
            <a:ext cx="8373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dirty="0">
                <a:effectLst/>
              </a:rPr>
              <a:t>Integrating Graphs with Large Language Models: Methods and Prospects</a:t>
            </a:r>
            <a:r>
              <a:rPr kumimoji="1" lang="en-US" altLang="zh-CN" dirty="0">
                <a:effectLst/>
              </a:rPr>
              <a:t>.</a:t>
            </a:r>
            <a:r>
              <a:rPr kumimoji="1" lang="zh-CN" altLang="en-US" dirty="0">
                <a:effectLst/>
              </a:rPr>
              <a:t> </a:t>
            </a:r>
            <a:r>
              <a:rPr kumimoji="1" lang="en-US" altLang="zh-CN" dirty="0">
                <a:effectLst/>
              </a:rPr>
              <a:t>Arxiv</a:t>
            </a:r>
            <a:r>
              <a:rPr kumimoji="1" lang="zh-CN" altLang="en-US" dirty="0">
                <a:effectLst/>
              </a:rPr>
              <a:t> </a:t>
            </a:r>
            <a:r>
              <a:rPr kumimoji="1" lang="en-US" altLang="zh-CN" dirty="0">
                <a:effectLst/>
              </a:rPr>
              <a:t>2023.10.</a:t>
            </a:r>
            <a:endParaRPr lang="en" altLang="zh-CN" dirty="0">
              <a:effectLst/>
            </a:endParaRPr>
          </a:p>
        </p:txBody>
      </p:sp>
      <p:sp>
        <p:nvSpPr>
          <p:cNvPr id="2" name="圆角矩形 1">
            <a:extLst>
              <a:ext uri="{FF2B5EF4-FFF2-40B4-BE49-F238E27FC236}">
                <a16:creationId xmlns:a16="http://schemas.microsoft.com/office/drawing/2014/main" id="{A13FE06B-8B1F-F14B-8D01-56B22279DE64}"/>
              </a:ext>
            </a:extLst>
          </p:cNvPr>
          <p:cNvSpPr/>
          <p:nvPr/>
        </p:nvSpPr>
        <p:spPr>
          <a:xfrm>
            <a:off x="4902506" y="3183875"/>
            <a:ext cx="4252511" cy="1597445"/>
          </a:xfrm>
          <a:prstGeom prst="round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6C33D5-5D51-4747-B840-D725251CB47B}"/>
              </a:ext>
            </a:extLst>
          </p:cNvPr>
          <p:cNvSpPr txBox="1"/>
          <p:nvPr/>
        </p:nvSpPr>
        <p:spPr>
          <a:xfrm>
            <a:off x="2361960" y="3505969"/>
            <a:ext cx="24081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dirty="0">
                <a:latin typeface="Gill Sans MT" panose="020B0502020104020203" pitchFamily="34" charset="0"/>
              </a:rPr>
              <a:t>e.g.,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endParaRPr kumimoji="1" lang="en-US" altLang="zh-CN" dirty="0">
              <a:latin typeface="Gill Sans MT" panose="020B0502020104020203" pitchFamily="34" charset="0"/>
            </a:endParaRPr>
          </a:p>
          <a:p>
            <a:pPr algn="r"/>
            <a:r>
              <a:rPr kumimoji="1" lang="en-US" altLang="zh-CN" sz="1800" dirty="0">
                <a:latin typeface="Gill Sans MT" panose="020B0502020104020203" pitchFamily="34" charset="0"/>
              </a:rPr>
              <a:t>NLGraph</a:t>
            </a:r>
            <a:r>
              <a:rPr kumimoji="1" lang="zh-CN" altLang="en-US" sz="1800" dirty="0">
                <a:latin typeface="Gill Sans MT" panose="020B0502020104020203" pitchFamily="34" charset="0"/>
              </a:rPr>
              <a:t> </a:t>
            </a:r>
            <a:r>
              <a:rPr kumimoji="1" lang="en-US" altLang="zh-CN" sz="1800" dirty="0">
                <a:latin typeface="Gill Sans MT" panose="020B0502020104020203" pitchFamily="34" charset="0"/>
              </a:rPr>
              <a:t>(paper-1)</a:t>
            </a:r>
          </a:p>
          <a:p>
            <a:pPr algn="r"/>
            <a:r>
              <a:rPr kumimoji="1" lang="en" altLang="zh-CN" sz="1800" dirty="0">
                <a:latin typeface="Gill Sans MT" panose="020B0502020104020203" pitchFamily="34" charset="0"/>
              </a:rPr>
              <a:t>GRAPHTEXT</a:t>
            </a:r>
            <a:r>
              <a:rPr kumimoji="1" lang="zh-CN" altLang="en-US" sz="1800" dirty="0">
                <a:latin typeface="Gill Sans MT" panose="020B0502020104020203" pitchFamily="34" charset="0"/>
              </a:rPr>
              <a:t> </a:t>
            </a:r>
            <a:r>
              <a:rPr kumimoji="1" lang="en-US" altLang="zh-CN" sz="1800" dirty="0">
                <a:latin typeface="Gill Sans MT" panose="020B0502020104020203" pitchFamily="34" charset="0"/>
              </a:rPr>
              <a:t>(paper-2)</a:t>
            </a:r>
          </a:p>
        </p:txBody>
      </p:sp>
    </p:spTree>
    <p:extLst>
      <p:ext uri="{BB962C8B-B14F-4D97-AF65-F5344CB8AC3E}">
        <p14:creationId xmlns:p14="http://schemas.microsoft.com/office/powerpoint/2010/main" val="11876566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灯片编号占位符 3">
            <a:extLst>
              <a:ext uri="{FF2B5EF4-FFF2-40B4-BE49-F238E27FC236}">
                <a16:creationId xmlns:a16="http://schemas.microsoft.com/office/drawing/2014/main" id="{60CE9682-DC40-764C-92F6-D132632E4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6624"/>
            <a:ext cx="2743200" cy="365125"/>
          </a:xfrm>
        </p:spPr>
        <p:txBody>
          <a:bodyPr/>
          <a:lstStyle/>
          <a:p>
            <a:fld id="{7B05021E-9823-8140-9A9F-CA304FDE70E2}" type="slidenum">
              <a:rPr kumimoji="1" lang="zh-CN" altLang="en-US" smtClean="0"/>
              <a:t>53</a:t>
            </a:fld>
            <a:endParaRPr kumimoji="1" lang="zh-CN" altLang="en-US" dirty="0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2C8348CB-13A8-3F48-A9CA-4697B721C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kumimoji="1" lang="en-US" altLang="zh-CN" sz="4000" dirty="0"/>
              <a:t>Open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Questions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and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Directions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|</a:t>
            </a:r>
            <a:r>
              <a:rPr kumimoji="1" lang="zh-CN" altLang="en-US" sz="4000" dirty="0"/>
              <a:t> </a:t>
            </a:r>
            <a:r>
              <a:rPr kumimoji="1" lang="en" altLang="zh-CN" sz="4000" dirty="0"/>
              <a:t>﻿</a:t>
            </a:r>
            <a:r>
              <a:rPr kumimoji="1" lang="en" altLang="zh-CN" sz="2000" dirty="0"/>
              <a:t>LLMs Enhancing Graph Learning</a:t>
            </a:r>
            <a:endParaRPr kumimoji="1" lang="zh-CN" altLang="en-US" sz="40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246521F-6EBA-504B-B188-2B6253DF5C89}"/>
              </a:ext>
            </a:extLst>
          </p:cNvPr>
          <p:cNvSpPr txBox="1"/>
          <p:nvPr/>
        </p:nvSpPr>
        <p:spPr>
          <a:xfrm>
            <a:off x="0" y="6488668"/>
            <a:ext cx="8373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dirty="0">
                <a:effectLst/>
              </a:rPr>
              <a:t>Integrating Graphs with Large Language Models: Methods and Prospects</a:t>
            </a:r>
            <a:r>
              <a:rPr kumimoji="1" lang="en-US" altLang="zh-CN" dirty="0">
                <a:effectLst/>
              </a:rPr>
              <a:t>.</a:t>
            </a:r>
            <a:r>
              <a:rPr kumimoji="1" lang="zh-CN" altLang="en-US" dirty="0">
                <a:effectLst/>
              </a:rPr>
              <a:t> </a:t>
            </a:r>
            <a:r>
              <a:rPr kumimoji="1" lang="en-US" altLang="zh-CN" dirty="0">
                <a:effectLst/>
              </a:rPr>
              <a:t>Arxiv</a:t>
            </a:r>
            <a:r>
              <a:rPr kumimoji="1" lang="zh-CN" altLang="en-US" dirty="0">
                <a:effectLst/>
              </a:rPr>
              <a:t> </a:t>
            </a:r>
            <a:r>
              <a:rPr kumimoji="1" lang="en-US" altLang="zh-CN" dirty="0">
                <a:effectLst/>
              </a:rPr>
              <a:t>2023.10.</a:t>
            </a:r>
            <a:endParaRPr lang="en" altLang="zh-CN" dirty="0">
              <a:effectLst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4AD9D16-EC59-224B-B4A2-FA9A36BCEF11}"/>
              </a:ext>
            </a:extLst>
          </p:cNvPr>
          <p:cNvSpPr txBox="1"/>
          <p:nvPr/>
        </p:nvSpPr>
        <p:spPr>
          <a:xfrm>
            <a:off x="838200" y="1781354"/>
            <a:ext cx="10979993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b="1" dirty="0">
                <a:latin typeface="Gill Sans MT" panose="020B0502020104020203" pitchFamily="34" charset="0"/>
              </a:rPr>
              <a:t>﻿Question 1. </a:t>
            </a:r>
            <a:r>
              <a:rPr kumimoji="1" lang="en" altLang="zh-CN" dirty="0">
                <a:latin typeface="Gill Sans MT" panose="020B0502020104020203" pitchFamily="34" charset="0"/>
              </a:rPr>
              <a:t>How to leverage LLMs to learn on other types of graphs beyond Text-attributed Graphs (TAG)?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﻿Direction 1. Translate diverse data types into textual format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" altLang="zh-CN" dirty="0">
                <a:latin typeface="Gill Sans MT" panose="020B0502020104020203" pitchFamily="34" charset="0"/>
              </a:rPr>
              <a:t>For instance, a user’s profile on a social network might list attributes like age, ad- dress, gender, and hobbies.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dirty="0">
                <a:latin typeface="Gill Sans MT" panose="020B0502020104020203" pitchFamily="34" charset="0"/>
              </a:rPr>
              <a:t>﻿</a:t>
            </a:r>
            <a:r>
              <a:rPr kumimoji="1" lang="en" altLang="zh-CN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Direction 2. Leveraging multi-modal models for graph-text alignment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" altLang="zh-CN" dirty="0">
                <a:latin typeface="Gill Sans MT" panose="020B0502020104020203" pitchFamily="34" charset="0"/>
              </a:rPr>
              <a:t>Multi-modal LLMs have already made notable strides in domains like audio and images. </a:t>
            </a:r>
          </a:p>
          <a:p>
            <a:pPr lvl="1"/>
            <a:endParaRPr kumimoji="1" lang="en" altLang="zh-CN" dirty="0">
              <a:latin typeface="Gill Sans MT" panose="020B0502020104020203" pitchFamily="34" charset="0"/>
            </a:endParaRPr>
          </a:p>
          <a:p>
            <a:r>
              <a:rPr kumimoji="1" lang="en" altLang="zh-CN" b="1" dirty="0">
                <a:latin typeface="Gill Sans MT" panose="020B0502020104020203" pitchFamily="34" charset="0"/>
              </a:rPr>
              <a:t>﻿Question 2. </a:t>
            </a:r>
            <a:r>
              <a:rPr kumimoji="1" lang="en" altLang="zh-CN" dirty="0">
                <a:latin typeface="Gill Sans MT" panose="020B0502020104020203" pitchFamily="34" charset="0"/>
              </a:rPr>
              <a:t>How can we help LLMs understand graphs?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﻿Direction 1. Expanding graph description languages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" altLang="zh-CN" dirty="0">
                <a:latin typeface="Gill Sans MT" panose="020B0502020104020203" pitchFamily="34" charset="0"/>
              </a:rPr>
              <a:t>Current graph description languages offer a somewhat restricted scope.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﻿Direction 2. Pretraining or fine-tuning LLMs on Graphs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" altLang="zh-CN" dirty="0">
                <a:latin typeface="Gill Sans MT" panose="020B0502020104020203" pitchFamily="34" charset="0"/>
              </a:rPr>
              <a:t>Pre-training or fine-tuning LLMs on various graph data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" altLang="zh-CN" dirty="0">
                <a:latin typeface="Gill Sans MT" panose="020B0502020104020203" pitchFamily="34" charset="0"/>
              </a:rPr>
              <a:t>converted by graph description language can help LLMs understand graphs better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Direction 3. Foundational graph models for graph learning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" altLang="zh-CN" dirty="0">
                <a:latin typeface="Gill Sans MT" panose="020B0502020104020203" pitchFamily="34" charset="0"/>
              </a:rPr>
              <a:t>While foundational models have made strides in areas like language, and image,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" altLang="zh-CN" dirty="0">
                <a:latin typeface="Gill Sans MT" panose="020B0502020104020203" pitchFamily="34" charset="0"/>
              </a:rPr>
              <a:t>a gap remains in establishing large-scale foundational models for graphs. 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AA97B60-BF7D-264A-A9A3-CC088B6B3D37}"/>
              </a:ext>
            </a:extLst>
          </p:cNvPr>
          <p:cNvSpPr txBox="1"/>
          <p:nvPr/>
        </p:nvSpPr>
        <p:spPr>
          <a:xfrm>
            <a:off x="9066543" y="3551069"/>
            <a:ext cx="26564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2000" dirty="0">
                <a:latin typeface="Gill Sans MT" panose="020B0502020104020203" pitchFamily="34" charset="0"/>
              </a:rPr>
              <a:t>Extensions</a:t>
            </a:r>
            <a:r>
              <a:rPr kumimoji="1" lang="zh-CN" altLang="en-US" sz="20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latin typeface="Gill Sans MT" panose="020B0502020104020203" pitchFamily="34" charset="0"/>
              </a:rPr>
              <a:t>with</a:t>
            </a:r>
            <a:r>
              <a:rPr kumimoji="1" lang="zh-CN" altLang="en-US" sz="20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latin typeface="Gill Sans MT" panose="020B0502020104020203" pitchFamily="34" charset="0"/>
              </a:rPr>
              <a:t>plug-in</a:t>
            </a:r>
            <a:r>
              <a:rPr kumimoji="1" lang="zh-CN" altLang="en-US" sz="2000" dirty="0">
                <a:latin typeface="Gill Sans MT" panose="020B0502020104020203" pitchFamily="34" charset="0"/>
              </a:rPr>
              <a:t> </a:t>
            </a:r>
            <a:endParaRPr kumimoji="1" lang="en-US" altLang="zh-CN" sz="2000" dirty="0">
              <a:latin typeface="Gill Sans MT" panose="020B0502020104020203" pitchFamily="34" charset="0"/>
            </a:endParaRPr>
          </a:p>
          <a:p>
            <a:pPr algn="r"/>
            <a:r>
              <a:rPr kumimoji="1" lang="en-US" altLang="zh-CN" sz="2000" dirty="0">
                <a:latin typeface="Gill Sans MT" panose="020B0502020104020203" pitchFamily="34" charset="0"/>
              </a:rPr>
              <a:t>algorithmic</a:t>
            </a:r>
            <a:r>
              <a:rPr kumimoji="1" lang="zh-CN" altLang="en-US" sz="20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latin typeface="Gill Sans MT" panose="020B0502020104020203" pitchFamily="34" charset="0"/>
              </a:rPr>
              <a:t>modules?</a:t>
            </a:r>
            <a:endParaRPr kumimoji="1" lang="zh-CN" altLang="en-US" sz="20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97911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灯片编号占位符 3">
            <a:extLst>
              <a:ext uri="{FF2B5EF4-FFF2-40B4-BE49-F238E27FC236}">
                <a16:creationId xmlns:a16="http://schemas.microsoft.com/office/drawing/2014/main" id="{60CE9682-DC40-764C-92F6-D132632E4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6624"/>
            <a:ext cx="2743200" cy="365125"/>
          </a:xfrm>
        </p:spPr>
        <p:txBody>
          <a:bodyPr/>
          <a:lstStyle/>
          <a:p>
            <a:fld id="{7B05021E-9823-8140-9A9F-CA304FDE70E2}" type="slidenum">
              <a:rPr kumimoji="1" lang="zh-CN" altLang="en-US" smtClean="0"/>
              <a:t>54</a:t>
            </a:fld>
            <a:endParaRPr kumimoji="1" lang="zh-CN" altLang="en-US" dirty="0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2C8348CB-13A8-3F48-A9CA-4697B721C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Overview</a:t>
            </a:r>
            <a:r>
              <a:rPr kumimoji="1" lang="zh-CN" altLang="en-US" dirty="0"/>
              <a:t> </a:t>
            </a:r>
            <a:r>
              <a:rPr kumimoji="1" lang="en-US" altLang="zh-CN" dirty="0"/>
              <a:t>|</a:t>
            </a:r>
            <a:r>
              <a:rPr kumimoji="1" lang="zh-CN" altLang="en-US" dirty="0"/>
              <a:t> </a:t>
            </a:r>
            <a:r>
              <a:rPr kumimoji="1" lang="en" altLang="zh-CN" dirty="0"/>
              <a:t>﻿﻿</a:t>
            </a:r>
            <a:r>
              <a:rPr kumimoji="1" lang="en" altLang="zh-CN" sz="2000" dirty="0"/>
              <a:t>Graphs Enhance LLM Ability</a:t>
            </a:r>
            <a:endParaRPr kumimoji="1" lang="zh-CN" altLang="en-US" sz="2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F96D53-0873-C447-9CED-D6254376EB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522" b="23234"/>
          <a:stretch/>
        </p:blipFill>
        <p:spPr>
          <a:xfrm>
            <a:off x="533400" y="1799439"/>
            <a:ext cx="7840111" cy="410017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647DA2B-B461-394A-BB7C-6B73964C3CBD}"/>
              </a:ext>
            </a:extLst>
          </p:cNvPr>
          <p:cNvSpPr txBox="1"/>
          <p:nvPr/>
        </p:nvSpPr>
        <p:spPr>
          <a:xfrm>
            <a:off x="0" y="6488668"/>
            <a:ext cx="8373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dirty="0">
                <a:effectLst/>
              </a:rPr>
              <a:t>Integrating Graphs with Large Language Models: Methods and Prospects</a:t>
            </a:r>
            <a:r>
              <a:rPr kumimoji="1" lang="en-US" altLang="zh-CN" dirty="0">
                <a:effectLst/>
              </a:rPr>
              <a:t>.</a:t>
            </a:r>
            <a:r>
              <a:rPr kumimoji="1" lang="zh-CN" altLang="en-US" dirty="0">
                <a:effectLst/>
              </a:rPr>
              <a:t> </a:t>
            </a:r>
            <a:r>
              <a:rPr kumimoji="1" lang="en-US" altLang="zh-CN" dirty="0">
                <a:effectLst/>
              </a:rPr>
              <a:t>Arxiv</a:t>
            </a:r>
            <a:r>
              <a:rPr kumimoji="1" lang="zh-CN" altLang="en-US" dirty="0">
                <a:effectLst/>
              </a:rPr>
              <a:t> </a:t>
            </a:r>
            <a:r>
              <a:rPr kumimoji="1" lang="en-US" altLang="zh-CN" dirty="0">
                <a:effectLst/>
              </a:rPr>
              <a:t>2023.10.</a:t>
            </a:r>
            <a:endParaRPr lang="en" altLang="zh-CN" dirty="0">
              <a:effectLst/>
            </a:endParaRP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B988CC5D-8191-814F-A1B0-2AE7D5CE1AE7}"/>
              </a:ext>
            </a:extLst>
          </p:cNvPr>
          <p:cNvSpPr/>
          <p:nvPr/>
        </p:nvSpPr>
        <p:spPr>
          <a:xfrm>
            <a:off x="3800819" y="3128790"/>
            <a:ext cx="1509311" cy="1145755"/>
          </a:xfrm>
          <a:prstGeom prst="round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BB16EA25-2E04-D240-AB5E-1AD2E17F6899}"/>
              </a:ext>
            </a:extLst>
          </p:cNvPr>
          <p:cNvSpPr/>
          <p:nvPr/>
        </p:nvSpPr>
        <p:spPr>
          <a:xfrm>
            <a:off x="2377807" y="4272708"/>
            <a:ext cx="2932323" cy="1478097"/>
          </a:xfrm>
          <a:prstGeom prst="round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D458AA7B-E823-6C49-A748-30DDC9105AAF}"/>
              </a:ext>
            </a:extLst>
          </p:cNvPr>
          <p:cNvSpPr/>
          <p:nvPr/>
        </p:nvSpPr>
        <p:spPr>
          <a:xfrm>
            <a:off x="5310130" y="1894901"/>
            <a:ext cx="2932323" cy="2126256"/>
          </a:xfrm>
          <a:prstGeom prst="round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CE7AC3A-ABC5-F949-AB3B-DC2987361C8F}"/>
              </a:ext>
            </a:extLst>
          </p:cNvPr>
          <p:cNvSpPr txBox="1"/>
          <p:nvPr/>
        </p:nvSpPr>
        <p:spPr>
          <a:xfrm>
            <a:off x="8577549" y="2944124"/>
            <a:ext cx="344049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Gill Sans MT" panose="020B0502020104020203" pitchFamily="34" charset="0"/>
              </a:rPr>
              <a:t>e.g.,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endParaRPr kumimoji="1" lang="en-US" altLang="zh-CN" dirty="0">
              <a:latin typeface="Gill Sans MT" panose="020B0502020104020203" pitchFamily="34" charset="0"/>
            </a:endParaRPr>
          </a:p>
          <a:p>
            <a:r>
              <a:rPr kumimoji="1" lang="en-US" altLang="zh-CN" sz="1800" dirty="0">
                <a:latin typeface="Gill Sans MT" panose="020B0502020104020203" pitchFamily="34" charset="0"/>
              </a:rPr>
              <a:t>Chain-of-thought,</a:t>
            </a:r>
            <a:r>
              <a:rPr kumimoji="1" lang="zh-CN" altLang="en-US" sz="1800" dirty="0">
                <a:latin typeface="Gill Sans MT" panose="020B0502020104020203" pitchFamily="34" charset="0"/>
              </a:rPr>
              <a:t> </a:t>
            </a:r>
            <a:endParaRPr kumimoji="1" lang="en-US" altLang="zh-CN" sz="1800" dirty="0">
              <a:latin typeface="Gill Sans MT" panose="020B0502020104020203" pitchFamily="34" charset="0"/>
            </a:endParaRPr>
          </a:p>
          <a:p>
            <a:r>
              <a:rPr kumimoji="1" lang="en-US" altLang="zh-CN" sz="1800" dirty="0">
                <a:latin typeface="Gill Sans MT" panose="020B0502020104020203" pitchFamily="34" charset="0"/>
              </a:rPr>
              <a:t>Tree-of-thought,</a:t>
            </a:r>
            <a:r>
              <a:rPr kumimoji="1" lang="zh-CN" altLang="en-US" sz="1800" dirty="0">
                <a:latin typeface="Gill Sans MT" panose="020B0502020104020203" pitchFamily="34" charset="0"/>
              </a:rPr>
              <a:t> </a:t>
            </a:r>
            <a:endParaRPr kumimoji="1" lang="en-US" altLang="zh-CN" sz="1800" dirty="0">
              <a:latin typeface="Gill Sans MT" panose="020B0502020104020203" pitchFamily="34" charset="0"/>
            </a:endParaRPr>
          </a:p>
          <a:p>
            <a:r>
              <a:rPr kumimoji="1" lang="en-US" altLang="zh-CN" dirty="0">
                <a:latin typeface="Gill Sans MT" panose="020B0502020104020203" pitchFamily="34" charset="0"/>
              </a:rPr>
              <a:t>Graph-of-thought,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endParaRPr kumimoji="1" lang="en-US" altLang="zh-CN" dirty="0">
              <a:latin typeface="Gill Sans MT" panose="020B0502020104020203" pitchFamily="34" charset="0"/>
            </a:endParaRPr>
          </a:p>
          <a:p>
            <a:r>
              <a:rPr kumimoji="1" lang="en" altLang="zh-CN" dirty="0">
                <a:latin typeface="Gill Sans MT" panose="020B0502020104020203" pitchFamily="34" charset="0"/>
              </a:rPr>
              <a:t>Hypotheses-to-Theories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(paper-3),</a:t>
            </a:r>
          </a:p>
          <a:p>
            <a:r>
              <a:rPr kumimoji="1" lang="en-US" altLang="zh-CN" dirty="0">
                <a:latin typeface="Gill Sans MT" panose="020B0502020104020203" pitchFamily="34" charset="0"/>
              </a:rPr>
              <a:t>etc.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99708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灯片编号占位符 3">
            <a:extLst>
              <a:ext uri="{FF2B5EF4-FFF2-40B4-BE49-F238E27FC236}">
                <a16:creationId xmlns:a16="http://schemas.microsoft.com/office/drawing/2014/main" id="{60CE9682-DC40-764C-92F6-D132632E4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6624"/>
            <a:ext cx="2743200" cy="365125"/>
          </a:xfrm>
        </p:spPr>
        <p:txBody>
          <a:bodyPr/>
          <a:lstStyle/>
          <a:p>
            <a:fld id="{7B05021E-9823-8140-9A9F-CA304FDE70E2}" type="slidenum">
              <a:rPr kumimoji="1" lang="zh-CN" altLang="en-US" smtClean="0"/>
              <a:t>55</a:t>
            </a:fld>
            <a:endParaRPr kumimoji="1" lang="zh-CN" altLang="en-US" dirty="0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2C8348CB-13A8-3F48-A9CA-4697B721C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kumimoji="1" lang="en-US" altLang="zh-CN" sz="4000" dirty="0"/>
              <a:t>Open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Questions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and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Directions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|</a:t>
            </a:r>
            <a:r>
              <a:rPr kumimoji="1" lang="zh-CN" altLang="en-US" sz="4000" dirty="0"/>
              <a:t> </a:t>
            </a:r>
            <a:r>
              <a:rPr kumimoji="1" lang="en" altLang="zh-CN" sz="4000" dirty="0"/>
              <a:t>﻿</a:t>
            </a:r>
            <a:r>
              <a:rPr kumimoji="1" lang="en" altLang="zh-CN" sz="2000" dirty="0"/>
              <a:t>﻿Graphs Enhance LLM Ability</a:t>
            </a:r>
            <a:endParaRPr kumimoji="1" lang="zh-CN" altLang="en-US" sz="40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246521F-6EBA-504B-B188-2B6253DF5C89}"/>
              </a:ext>
            </a:extLst>
          </p:cNvPr>
          <p:cNvSpPr txBox="1"/>
          <p:nvPr/>
        </p:nvSpPr>
        <p:spPr>
          <a:xfrm>
            <a:off x="0" y="6488668"/>
            <a:ext cx="8373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dirty="0">
                <a:effectLst/>
              </a:rPr>
              <a:t>Integrating Graphs with Large Language Models: Methods and Prospects</a:t>
            </a:r>
            <a:r>
              <a:rPr kumimoji="1" lang="en-US" altLang="zh-CN" dirty="0">
                <a:effectLst/>
              </a:rPr>
              <a:t>.</a:t>
            </a:r>
            <a:r>
              <a:rPr kumimoji="1" lang="zh-CN" altLang="en-US" dirty="0">
                <a:effectLst/>
              </a:rPr>
              <a:t> </a:t>
            </a:r>
            <a:r>
              <a:rPr kumimoji="1" lang="en-US" altLang="zh-CN" dirty="0">
                <a:effectLst/>
              </a:rPr>
              <a:t>Arxiv</a:t>
            </a:r>
            <a:r>
              <a:rPr kumimoji="1" lang="zh-CN" altLang="en-US" dirty="0">
                <a:effectLst/>
              </a:rPr>
              <a:t> </a:t>
            </a:r>
            <a:r>
              <a:rPr kumimoji="1" lang="en-US" altLang="zh-CN" dirty="0">
                <a:effectLst/>
              </a:rPr>
              <a:t>2023.10.</a:t>
            </a:r>
            <a:endParaRPr lang="en" altLang="zh-CN" dirty="0">
              <a:effectLst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4AD9D16-EC59-224B-B4A2-FA9A36BCEF11}"/>
              </a:ext>
            </a:extLst>
          </p:cNvPr>
          <p:cNvSpPr txBox="1"/>
          <p:nvPr/>
        </p:nvSpPr>
        <p:spPr>
          <a:xfrm>
            <a:off x="838200" y="1781354"/>
            <a:ext cx="1029570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b="1" dirty="0">
                <a:latin typeface="Gill Sans MT" panose="020B0502020104020203" pitchFamily="34" charset="0"/>
              </a:rPr>
              <a:t>﻿Question </a:t>
            </a:r>
            <a:r>
              <a:rPr kumimoji="1" lang="en-US" altLang="zh-CN" b="1" dirty="0">
                <a:latin typeface="Gill Sans MT" panose="020B0502020104020203" pitchFamily="34" charset="0"/>
              </a:rPr>
              <a:t>1</a:t>
            </a:r>
            <a:r>
              <a:rPr kumimoji="1" lang="en" altLang="zh-CN" b="1" dirty="0">
                <a:latin typeface="Gill Sans MT" panose="020B0502020104020203" pitchFamily="34" charset="0"/>
              </a:rPr>
              <a:t>. </a:t>
            </a:r>
            <a:r>
              <a:rPr kumimoji="1" lang="en" altLang="zh-CN" dirty="0">
                <a:latin typeface="Gill Sans MT" panose="020B0502020104020203" pitchFamily="34" charset="0"/>
              </a:rPr>
              <a:t>How to elevate </a:t>
            </a:r>
            <a:r>
              <a:rPr kumimoji="1" lang="en" altLang="zh-CN" u="sng" dirty="0">
                <a:latin typeface="Gill Sans MT" panose="020B0502020104020203" pitchFamily="34" charset="0"/>
              </a:rPr>
              <a:t>more sophisticated graph structures </a:t>
            </a:r>
            <a:r>
              <a:rPr kumimoji="1" lang="en" altLang="zh-CN" dirty="0">
                <a:latin typeface="Gill Sans MT" panose="020B0502020104020203" pitchFamily="34" charset="0"/>
              </a:rPr>
              <a:t>to enhance LLM reasoning?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﻿Directions: Expanding the types of graphs for LLM reasoning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dirty="0">
                <a:latin typeface="Gill Sans MT" panose="020B0502020104020203" pitchFamily="34" charset="0"/>
              </a:rPr>
              <a:t>Diversifying the graph types</a:t>
            </a:r>
            <a:r>
              <a:rPr kumimoji="1" lang="en-US" altLang="zh-CN" dirty="0">
                <a:latin typeface="Gill Sans MT" panose="020B0502020104020203" pitchFamily="34" charset="0"/>
              </a:rPr>
              <a:t>,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e.g.,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" altLang="zh-CN" dirty="0">
                <a:latin typeface="Gill Sans MT" panose="020B0502020104020203" pitchFamily="34" charset="0"/>
              </a:rPr>
              <a:t>﻿hypergraphs, probabilistic graphical models, and signed graphs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" altLang="zh-CN" dirty="0">
              <a:solidFill>
                <a:schemeClr val="bg1">
                  <a:lumMod val="50000"/>
                </a:schemeClr>
              </a:solidFill>
              <a:latin typeface="Gill Sans MT" panose="020B0502020104020203" pitchFamily="34" charset="0"/>
            </a:endParaRPr>
          </a:p>
          <a:p>
            <a:r>
              <a:rPr kumimoji="1" lang="en" altLang="zh-CN" b="1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﻿Question </a:t>
            </a:r>
            <a:r>
              <a:rPr kumimoji="1" lang="en-US" altLang="zh-CN" b="1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2</a:t>
            </a:r>
            <a:r>
              <a:rPr kumimoji="1" lang="en" altLang="zh-CN" b="1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. </a:t>
            </a:r>
            <a:r>
              <a:rPr kumimoji="1" lang="en" altLang="zh-CN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How to elevate </a:t>
            </a:r>
            <a:r>
              <a:rPr kumimoji="1" lang="en" altLang="zh-CN" u="sng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more sophisticated graph structures</a:t>
            </a:r>
            <a:r>
              <a:rPr kumimoji="1" lang="zh-CN" altLang="en-US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kumimoji="1" lang="en" altLang="zh-CN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to enhance multi-agent systems (MLS)?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﻿Directions: Incorporating advanced graph structures for team-based LLM workflows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adopting varied graph forms such as trees, traditional graphs, and even more intricate structures may help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" altLang="zh-CN" dirty="0">
              <a:latin typeface="Gill Sans MT" panose="020B0502020104020203" pitchFamily="34" charset="0"/>
            </a:endParaRPr>
          </a:p>
          <a:p>
            <a:r>
              <a:rPr kumimoji="1" lang="en" altLang="zh-CN" b="1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﻿Question </a:t>
            </a:r>
            <a:r>
              <a:rPr kumimoji="1" lang="en-US" altLang="zh-CN" b="1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3</a:t>
            </a:r>
            <a:r>
              <a:rPr kumimoji="1" lang="en" altLang="zh-CN" b="1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. </a:t>
            </a:r>
            <a:r>
              <a:rPr kumimoji="1" lang="en" altLang="zh-CN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How to integrate graph structures into the pipeline of LLMs?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﻿Directions: Utilizing graph structures in training, fine-tuning, and inference.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For example, graphs can structure the training data, enabling more effective learning.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066671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1DADDF-D5D3-D24F-A5EC-756F57CBC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Future</a:t>
            </a:r>
            <a:r>
              <a:rPr kumimoji="1" lang="zh-CN" altLang="en-US" dirty="0"/>
              <a:t> </a:t>
            </a:r>
            <a:r>
              <a:rPr kumimoji="1" lang="en-US" altLang="zh-CN" dirty="0"/>
              <a:t>directions</a:t>
            </a:r>
            <a:endParaRPr kumimoji="1" lang="zh-CN" altLang="en-US" dirty="0"/>
          </a:p>
        </p:txBody>
      </p:sp>
      <p:pic>
        <p:nvPicPr>
          <p:cNvPr id="4" name="Picture 2" descr="Large Language Model ( LLM ) Trends">
            <a:extLst>
              <a:ext uri="{FF2B5EF4-FFF2-40B4-BE49-F238E27FC236}">
                <a16:creationId xmlns:a16="http://schemas.microsoft.com/office/drawing/2014/main" id="{6DB865BD-951C-F64C-9FB6-06B231956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798" y="3430041"/>
            <a:ext cx="6096002" cy="192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Graph Data Structure - Explained With Examples">
            <a:extLst>
              <a:ext uri="{FF2B5EF4-FFF2-40B4-BE49-F238E27FC236}">
                <a16:creationId xmlns:a16="http://schemas.microsoft.com/office/drawing/2014/main" id="{E061C4ED-3798-7643-A7E7-95E2AA6726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" y="3038087"/>
            <a:ext cx="4394937" cy="2484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26E74CF-4B25-5646-9732-8403D88C7832}"/>
              </a:ext>
            </a:extLst>
          </p:cNvPr>
          <p:cNvSpPr txBox="1"/>
          <p:nvPr/>
        </p:nvSpPr>
        <p:spPr>
          <a:xfrm>
            <a:off x="991518" y="1859655"/>
            <a:ext cx="78784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i="1" dirty="0">
                <a:solidFill>
                  <a:srgbClr val="0070C0"/>
                </a:solidFill>
                <a:latin typeface="Gill Sans MT" panose="020B0502020104020203" pitchFamily="34" charset="0"/>
              </a:rPr>
              <a:t>Integrating</a:t>
            </a:r>
            <a:r>
              <a:rPr kumimoji="1" lang="zh-CN" altLang="en-US" sz="2400" b="1" i="1" dirty="0">
                <a:solidFill>
                  <a:srgbClr val="0070C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sz="2400" b="1" i="1" dirty="0">
                <a:solidFill>
                  <a:srgbClr val="0070C0"/>
                </a:solidFill>
                <a:latin typeface="Gill Sans MT" panose="020B0502020104020203" pitchFamily="34" charset="0"/>
              </a:rPr>
              <a:t>LLM</a:t>
            </a:r>
            <a:r>
              <a:rPr kumimoji="1" lang="zh-CN" altLang="en-US" sz="2400" b="1" i="1" dirty="0">
                <a:solidFill>
                  <a:srgbClr val="0070C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sz="2400" b="1" i="1" dirty="0">
                <a:solidFill>
                  <a:srgbClr val="0070C0"/>
                </a:solidFill>
                <a:latin typeface="Gill Sans MT" panose="020B0502020104020203" pitchFamily="34" charset="0"/>
              </a:rPr>
              <a:t>with</a:t>
            </a:r>
            <a:r>
              <a:rPr kumimoji="1" lang="zh-CN" altLang="en-US" sz="2400" b="1" i="1" dirty="0">
                <a:solidFill>
                  <a:srgbClr val="0070C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sz="2400" b="1" i="1" dirty="0">
                <a:solidFill>
                  <a:srgbClr val="0070C0"/>
                </a:solidFill>
                <a:latin typeface="Gill Sans MT" panose="020B0502020104020203" pitchFamily="34" charset="0"/>
              </a:rPr>
              <a:t>graph</a:t>
            </a:r>
            <a:r>
              <a:rPr kumimoji="1" lang="zh-CN" altLang="en-US" sz="2400" b="1" i="1" dirty="0">
                <a:solidFill>
                  <a:srgbClr val="0070C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sz="2400" b="1" i="1" dirty="0">
                <a:solidFill>
                  <a:srgbClr val="0070C0"/>
                </a:solidFill>
                <a:latin typeface="Gill Sans MT" panose="020B0502020104020203" pitchFamily="34" charset="0"/>
              </a:rPr>
              <a:t>data</a:t>
            </a:r>
            <a:r>
              <a:rPr kumimoji="1" lang="zh-CN" altLang="en-US" sz="2400" b="1" i="1" dirty="0">
                <a:solidFill>
                  <a:srgbClr val="0070C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is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b="1" i="1" dirty="0">
                <a:solidFill>
                  <a:srgbClr val="FF0000"/>
                </a:solidFill>
                <a:latin typeface="Gill Sans MT" panose="020B0502020104020203" pitchFamily="34" charset="0"/>
              </a:rPr>
              <a:t>a</a:t>
            </a:r>
            <a:r>
              <a:rPr kumimoji="1" lang="zh-CN" altLang="en-US" sz="2400" b="1" i="1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sz="2400" b="1" i="1" dirty="0">
                <a:solidFill>
                  <a:srgbClr val="FF0000"/>
                </a:solidFill>
                <a:latin typeface="Gill Sans MT" panose="020B0502020104020203" pitchFamily="34" charset="0"/>
              </a:rPr>
              <a:t>promising</a:t>
            </a:r>
            <a:r>
              <a:rPr kumimoji="1" lang="zh-CN" altLang="en-US" sz="2400" b="1" i="1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sz="2400" b="1" i="1" dirty="0">
                <a:solidFill>
                  <a:srgbClr val="FF0000"/>
                </a:solidFill>
                <a:latin typeface="Gill Sans MT" panose="020B0502020104020203" pitchFamily="34" charset="0"/>
              </a:rPr>
              <a:t>direction</a:t>
            </a:r>
            <a:r>
              <a:rPr kumimoji="1" lang="zh-CN" altLang="en-US" sz="2400" b="1" i="1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endParaRPr kumimoji="1" lang="en-US" altLang="zh-CN" sz="2400" b="1" i="1" dirty="0">
              <a:solidFill>
                <a:srgbClr val="FF0000"/>
              </a:solidFill>
              <a:latin typeface="Gill Sans MT" panose="020B0502020104020203" pitchFamily="34" charset="0"/>
            </a:endParaRPr>
          </a:p>
          <a:p>
            <a:r>
              <a:rPr kumimoji="1" lang="en-US" altLang="zh-CN" sz="2400" dirty="0">
                <a:latin typeface="Gill Sans MT" panose="020B0502020104020203" pitchFamily="34" charset="0"/>
              </a:rPr>
              <a:t>for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both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graph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learning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and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complex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reasoning</a:t>
            </a:r>
            <a:endParaRPr kumimoji="1" lang="zh-CN" altLang="en-US" sz="2400" dirty="0">
              <a:latin typeface="Gill Sans MT" panose="020B0502020104020203" pitchFamily="34" charset="0"/>
            </a:endParaRPr>
          </a:p>
        </p:txBody>
      </p:sp>
      <p:sp>
        <p:nvSpPr>
          <p:cNvPr id="7" name="灯片编号占位符 3">
            <a:extLst>
              <a:ext uri="{FF2B5EF4-FFF2-40B4-BE49-F238E27FC236}">
                <a16:creationId xmlns:a16="http://schemas.microsoft.com/office/drawing/2014/main" id="{4D9F6AAE-4BB9-FF41-84C2-72BC9C1B7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6624"/>
            <a:ext cx="2743200" cy="365125"/>
          </a:xfrm>
        </p:spPr>
        <p:txBody>
          <a:bodyPr/>
          <a:lstStyle/>
          <a:p>
            <a:fld id="{7B05021E-9823-8140-9A9F-CA304FDE70E2}" type="slidenum">
              <a:rPr kumimoji="1" lang="zh-CN" altLang="en-US" smtClean="0"/>
              <a:t>56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660232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BAC956-929D-224B-90E2-846EB5B5B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Future</a:t>
            </a:r>
            <a:r>
              <a:rPr kumimoji="1" lang="zh-CN" altLang="en-US" dirty="0"/>
              <a:t> </a:t>
            </a:r>
            <a:r>
              <a:rPr kumimoji="1" lang="en-US" altLang="zh-CN" dirty="0"/>
              <a:t>directions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90B4B23-39F6-A643-AC2D-61F780BB2A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705705"/>
            <a:ext cx="10854117" cy="2812476"/>
          </a:xfrm>
        </p:spPr>
        <p:txBody>
          <a:bodyPr>
            <a:normAutofit/>
          </a:bodyPr>
          <a:lstStyle/>
          <a:p>
            <a:r>
              <a:rPr kumimoji="1" lang="en-US" altLang="zh-CN" dirty="0">
                <a:solidFill>
                  <a:srgbClr val="0070C0"/>
                </a:solidFill>
              </a:rPr>
              <a:t>Learning</a:t>
            </a:r>
            <a:r>
              <a:rPr kumimoji="1" lang="zh-CN" altLang="en-US" dirty="0">
                <a:solidFill>
                  <a:srgbClr val="0070C0"/>
                </a:solidFill>
              </a:rPr>
              <a:t> </a:t>
            </a:r>
            <a:r>
              <a:rPr kumimoji="1" lang="en-US" altLang="zh-CN" dirty="0">
                <a:solidFill>
                  <a:srgbClr val="0070C0"/>
                </a:solidFill>
              </a:rPr>
              <a:t>with</a:t>
            </a:r>
            <a:r>
              <a:rPr kumimoji="1" lang="zh-CN" altLang="en-US" dirty="0">
                <a:solidFill>
                  <a:srgbClr val="0070C0"/>
                </a:solidFill>
              </a:rPr>
              <a:t> </a:t>
            </a:r>
            <a:r>
              <a:rPr kumimoji="1" lang="en-US" altLang="zh-CN" dirty="0">
                <a:solidFill>
                  <a:srgbClr val="0070C0"/>
                </a:solidFill>
              </a:rPr>
              <a:t>Graphs</a:t>
            </a:r>
          </a:p>
          <a:p>
            <a:pPr lvl="1"/>
            <a:r>
              <a:rPr kumimoji="1" lang="en-US" altLang="zh-CN" dirty="0"/>
              <a:t>explicit</a:t>
            </a:r>
            <a:r>
              <a:rPr kumimoji="1" lang="zh-CN" altLang="en-US" dirty="0"/>
              <a:t> </a:t>
            </a:r>
            <a:r>
              <a:rPr kumimoji="1" lang="en-US" altLang="zh-CN" dirty="0"/>
              <a:t>with</a:t>
            </a:r>
            <a:r>
              <a:rPr kumimoji="1" lang="zh-CN" altLang="en-US" dirty="0"/>
              <a:t> </a:t>
            </a:r>
            <a:r>
              <a:rPr kumimoji="1" lang="en-US" altLang="zh-CN" dirty="0"/>
              <a:t>LLMs</a:t>
            </a:r>
            <a:r>
              <a:rPr kumimoji="1" lang="en-US" altLang="zh-CN" baseline="30000" dirty="0"/>
              <a:t>1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kumimoji="1" lang="en-US" altLang="zh-CN" dirty="0"/>
              <a:t>LLM-enhanced</a:t>
            </a:r>
            <a:r>
              <a:rPr kumimoji="1" lang="zh-CN" altLang="en-US" dirty="0"/>
              <a:t> </a:t>
            </a:r>
            <a:r>
              <a:rPr kumimoji="1" lang="en-US" altLang="zh-CN" dirty="0"/>
              <a:t>graph</a:t>
            </a:r>
            <a:r>
              <a:rPr kumimoji="1" lang="zh-CN" altLang="en-US" dirty="0"/>
              <a:t> </a:t>
            </a:r>
            <a:r>
              <a:rPr kumimoji="1" lang="en-US" altLang="zh-CN" dirty="0"/>
              <a:t>learning,</a:t>
            </a:r>
            <a:r>
              <a:rPr kumimoji="1" lang="zh-CN" altLang="en-US" dirty="0"/>
              <a:t> </a:t>
            </a:r>
            <a:r>
              <a:rPr kumimoji="1" lang="en-US" altLang="zh-CN" dirty="0"/>
              <a:t>e.g.,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GraphText</a:t>
            </a:r>
            <a:r>
              <a:rPr kumimoji="1" lang="zh-CN" altLang="en-US" dirty="0"/>
              <a:t> </a:t>
            </a:r>
            <a:r>
              <a:rPr kumimoji="1" lang="en-US" altLang="zh-CN" dirty="0"/>
              <a:t>on</a:t>
            </a:r>
            <a:r>
              <a:rPr kumimoji="1" lang="zh-CN" altLang="en-US" dirty="0"/>
              <a:t> </a:t>
            </a:r>
            <a:r>
              <a:rPr kumimoji="1" lang="en-US" altLang="zh-CN" dirty="0"/>
              <a:t>TAG</a:t>
            </a:r>
          </a:p>
          <a:p>
            <a:pPr lvl="1"/>
            <a:r>
              <a:rPr kumimoji="1" lang="en-US" altLang="zh-CN" dirty="0"/>
              <a:t>implicit</a:t>
            </a:r>
            <a:r>
              <a:rPr kumimoji="1" lang="zh-CN" altLang="en-US" dirty="0"/>
              <a:t> </a:t>
            </a:r>
            <a:r>
              <a:rPr kumimoji="1" lang="en-US" altLang="zh-CN" dirty="0"/>
              <a:t>with</a:t>
            </a:r>
            <a:r>
              <a:rPr kumimoji="1" lang="zh-CN" altLang="en-US" dirty="0"/>
              <a:t> </a:t>
            </a:r>
            <a:r>
              <a:rPr kumimoji="1" lang="en-US" altLang="zh-CN" dirty="0"/>
              <a:t>LLMs</a:t>
            </a:r>
            <a:r>
              <a:rPr kumimoji="1" lang="en-US" altLang="zh-CN" baseline="30000" dirty="0"/>
              <a:t>2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kumimoji="1" lang="en-US" altLang="zh-CN" dirty="0"/>
              <a:t>graph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prompts</a:t>
            </a:r>
            <a:r>
              <a:rPr kumimoji="1" lang="zh-CN" altLang="en-US" dirty="0"/>
              <a:t> </a:t>
            </a: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in-context</a:t>
            </a:r>
            <a:r>
              <a:rPr kumimoji="1" lang="zh-CN" altLang="en-US" dirty="0"/>
              <a:t> </a:t>
            </a:r>
            <a:r>
              <a:rPr kumimoji="1" lang="en-US" altLang="zh-CN" dirty="0"/>
              <a:t>learning,</a:t>
            </a:r>
            <a:r>
              <a:rPr kumimoji="1" lang="zh-CN" altLang="en-US" dirty="0"/>
              <a:t> </a:t>
            </a:r>
            <a:r>
              <a:rPr kumimoji="1" lang="en-US" altLang="zh-CN" dirty="0"/>
              <a:t>e.g.,</a:t>
            </a:r>
            <a:r>
              <a:rPr kumimoji="1" lang="zh-CN" altLang="en-US" dirty="0"/>
              <a:t> </a:t>
            </a:r>
            <a:r>
              <a:rPr lang="en" altLang="zh-CN" b="0" i="0" dirty="0">
                <a:solidFill>
                  <a:srgbClr val="1F2328"/>
                </a:solidFill>
                <a:effectLst/>
              </a:rPr>
              <a:t>PRODIGY</a:t>
            </a:r>
            <a:endParaRPr kumimoji="1" lang="en-US" altLang="zh-CN" dirty="0"/>
          </a:p>
          <a:p>
            <a:r>
              <a:rPr kumimoji="1" lang="en-US" altLang="zh-CN" dirty="0">
                <a:solidFill>
                  <a:srgbClr val="FF0000"/>
                </a:solidFill>
              </a:rPr>
              <a:t>Reasoning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</a:rPr>
              <a:t>with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</a:rPr>
              <a:t>LLMs</a:t>
            </a:r>
          </a:p>
          <a:p>
            <a:pPr lvl="1"/>
            <a:r>
              <a:rPr kumimoji="1" lang="en-US" altLang="zh-CN" dirty="0"/>
              <a:t>explicit</a:t>
            </a:r>
            <a:r>
              <a:rPr kumimoji="1" lang="zh-CN" altLang="en-US" dirty="0"/>
              <a:t> </a:t>
            </a:r>
            <a:r>
              <a:rPr kumimoji="1" lang="en-US" altLang="zh-CN" dirty="0"/>
              <a:t>with</a:t>
            </a:r>
            <a:r>
              <a:rPr kumimoji="1" lang="zh-CN" altLang="en-US" dirty="0"/>
              <a:t> </a:t>
            </a:r>
            <a:r>
              <a:rPr kumimoji="1" lang="en-US" altLang="zh-CN" dirty="0"/>
              <a:t>Graphs</a:t>
            </a:r>
            <a:r>
              <a:rPr kumimoji="1" lang="en-US" altLang="zh-CN" baseline="30000" dirty="0"/>
              <a:t>3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kumimoji="1" lang="en-US" altLang="zh-CN" dirty="0"/>
              <a:t>mount</a:t>
            </a:r>
            <a:r>
              <a:rPr kumimoji="1" lang="zh-CN" altLang="en-US" dirty="0"/>
              <a:t> </a:t>
            </a:r>
            <a:r>
              <a:rPr kumimoji="1" lang="en-US" altLang="zh-CN" dirty="0"/>
              <a:t>with</a:t>
            </a:r>
            <a:r>
              <a:rPr kumimoji="1" lang="zh-CN" altLang="en-US" dirty="0"/>
              <a:t> </a:t>
            </a:r>
            <a:r>
              <a:rPr kumimoji="1" lang="en-US" altLang="zh-CN" dirty="0"/>
              <a:t>external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graphs,</a:t>
            </a:r>
            <a:r>
              <a:rPr kumimoji="1" lang="zh-CN" altLang="en-US" dirty="0"/>
              <a:t> </a:t>
            </a:r>
            <a:r>
              <a:rPr kumimoji="1" lang="en-US" altLang="zh-CN" dirty="0"/>
              <a:t>e.g.,</a:t>
            </a:r>
            <a:r>
              <a:rPr kumimoji="1" lang="zh-CN" altLang="en-US" dirty="0"/>
              <a:t> </a:t>
            </a:r>
            <a:r>
              <a:rPr kumimoji="1" lang="en-US" altLang="zh-CN" dirty="0"/>
              <a:t>KG-enhanced</a:t>
            </a:r>
            <a:r>
              <a:rPr kumimoji="1" lang="zh-CN" altLang="en-US" dirty="0"/>
              <a:t> </a:t>
            </a:r>
            <a:r>
              <a:rPr kumimoji="1" lang="en-US" altLang="zh-CN" dirty="0"/>
              <a:t>reasoning</a:t>
            </a:r>
          </a:p>
          <a:p>
            <a:pPr lvl="1"/>
            <a:r>
              <a:rPr kumimoji="1" lang="en-US" altLang="zh-CN" dirty="0"/>
              <a:t>implicit</a:t>
            </a:r>
            <a:r>
              <a:rPr kumimoji="1" lang="zh-CN" altLang="en-US" dirty="0"/>
              <a:t> </a:t>
            </a:r>
            <a:r>
              <a:rPr kumimoji="1" lang="en-US" altLang="zh-CN" dirty="0"/>
              <a:t>with</a:t>
            </a:r>
            <a:r>
              <a:rPr kumimoji="1" lang="zh-CN" altLang="en-US" dirty="0"/>
              <a:t> </a:t>
            </a:r>
            <a:r>
              <a:rPr kumimoji="1" lang="en-US" altLang="zh-CN" dirty="0"/>
              <a:t>Graphs</a:t>
            </a:r>
            <a:r>
              <a:rPr kumimoji="1" lang="en-US" altLang="zh-CN" baseline="30000" dirty="0"/>
              <a:t>4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progressively</a:t>
            </a:r>
            <a:r>
              <a:rPr kumimoji="1" lang="zh-CN" altLang="en-US" dirty="0"/>
              <a:t> </a:t>
            </a:r>
            <a:r>
              <a:rPr kumimoji="1" lang="en-US" altLang="zh-CN" dirty="0"/>
              <a:t>reasoning,</a:t>
            </a:r>
            <a:r>
              <a:rPr kumimoji="1" lang="zh-CN" altLang="en-US" dirty="0"/>
              <a:t> </a:t>
            </a:r>
            <a:r>
              <a:rPr kumimoji="1" lang="en-US" altLang="zh-CN" dirty="0"/>
              <a:t>e.g.,</a:t>
            </a:r>
            <a:r>
              <a:rPr kumimoji="1" lang="zh-CN" altLang="en-US" dirty="0"/>
              <a:t> </a:t>
            </a:r>
            <a:r>
              <a:rPr kumimoji="1" lang="en-US" altLang="zh-CN" dirty="0"/>
              <a:t>COT</a:t>
            </a:r>
            <a:r>
              <a:rPr kumimoji="1" lang="zh-CN" altLang="en-US" dirty="0"/>
              <a:t>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-US" altLang="zh-CN" dirty="0"/>
              <a:t>TOT</a:t>
            </a:r>
            <a:r>
              <a:rPr kumimoji="1" lang="zh-CN" altLang="en-US" dirty="0"/>
              <a:t>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-US" altLang="zh-CN" dirty="0"/>
              <a:t>GOT</a:t>
            </a:r>
          </a:p>
          <a:p>
            <a:pPr lvl="1"/>
            <a:endParaRPr kumimoji="1" lang="en-US" altLang="zh-CN" dirty="0"/>
          </a:p>
          <a:p>
            <a:endParaRPr kumimoji="1" lang="zh-CN" altLang="en-US" dirty="0"/>
          </a:p>
        </p:txBody>
      </p: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E1AEF426-0B74-AA47-A110-7E8D9B9FD935}"/>
              </a:ext>
            </a:extLst>
          </p:cNvPr>
          <p:cNvCxnSpPr>
            <a:cxnSpLocks/>
          </p:cNvCxnSpPr>
          <p:nvPr/>
        </p:nvCxnSpPr>
        <p:spPr>
          <a:xfrm flipV="1">
            <a:off x="2549212" y="4646678"/>
            <a:ext cx="0" cy="1883885"/>
          </a:xfrm>
          <a:prstGeom prst="straightConnector1">
            <a:avLst/>
          </a:prstGeom>
          <a:ln w="63500">
            <a:solidFill>
              <a:srgbClr val="FF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6B9B15FC-4166-D84F-82BE-D596B873F2EC}"/>
              </a:ext>
            </a:extLst>
          </p:cNvPr>
          <p:cNvCxnSpPr>
            <a:cxnSpLocks/>
          </p:cNvCxnSpPr>
          <p:nvPr/>
        </p:nvCxnSpPr>
        <p:spPr>
          <a:xfrm flipV="1">
            <a:off x="2296877" y="6308209"/>
            <a:ext cx="2640647" cy="1"/>
          </a:xfrm>
          <a:prstGeom prst="straightConnector1">
            <a:avLst/>
          </a:prstGeom>
          <a:ln w="63500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DD8DF2A5-9582-EC46-AAEE-E5B0DEC0EC24}"/>
              </a:ext>
            </a:extLst>
          </p:cNvPr>
          <p:cNvSpPr txBox="1"/>
          <p:nvPr/>
        </p:nvSpPr>
        <p:spPr>
          <a:xfrm>
            <a:off x="1755875" y="4646678"/>
            <a:ext cx="667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LLMs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496C4CC-1A5F-564D-9710-98D3E2D13124}"/>
              </a:ext>
            </a:extLst>
          </p:cNvPr>
          <p:cNvSpPr txBox="1"/>
          <p:nvPr/>
        </p:nvSpPr>
        <p:spPr>
          <a:xfrm>
            <a:off x="4996952" y="6123543"/>
            <a:ext cx="849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0070C0"/>
                </a:solidFill>
              </a:rPr>
              <a:t>Graphs</a:t>
            </a:r>
            <a:endParaRPr kumimoji="1"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A1D62FE-977E-AE4E-B33A-D3B80637462E}"/>
              </a:ext>
            </a:extLst>
          </p:cNvPr>
          <p:cNvSpPr txBox="1"/>
          <p:nvPr/>
        </p:nvSpPr>
        <p:spPr>
          <a:xfrm>
            <a:off x="3997778" y="4859196"/>
            <a:ext cx="572593" cy="46166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1,3</a:t>
            </a:r>
            <a:endParaRPr kumimoji="1" lang="zh-CN" altLang="en-US" sz="240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4A9515B-616A-C84F-9976-604AB02EF0DC}"/>
              </a:ext>
            </a:extLst>
          </p:cNvPr>
          <p:cNvSpPr txBox="1"/>
          <p:nvPr/>
        </p:nvSpPr>
        <p:spPr>
          <a:xfrm>
            <a:off x="2761432" y="4859196"/>
            <a:ext cx="340158" cy="46166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2</a:t>
            </a:r>
            <a:endParaRPr kumimoji="1" lang="zh-CN" altLang="en-US" sz="2400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A8282E95-B4CD-454A-975D-A983AF9DFD32}"/>
              </a:ext>
            </a:extLst>
          </p:cNvPr>
          <p:cNvSpPr txBox="1"/>
          <p:nvPr/>
        </p:nvSpPr>
        <p:spPr>
          <a:xfrm>
            <a:off x="4230213" y="5688067"/>
            <a:ext cx="340158" cy="46166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4</a:t>
            </a:r>
            <a:endParaRPr kumimoji="1" lang="zh-CN" altLang="en-US" sz="2400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484E338-C2AC-F440-9494-184684F1AA63}"/>
              </a:ext>
            </a:extLst>
          </p:cNvPr>
          <p:cNvSpPr txBox="1"/>
          <p:nvPr/>
        </p:nvSpPr>
        <p:spPr>
          <a:xfrm>
            <a:off x="6096000" y="4993446"/>
            <a:ext cx="532075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Gill Sans MT" panose="020B0502020104020203" pitchFamily="34" charset="0"/>
              </a:rPr>
              <a:t>We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are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now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collecting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and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summarizing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related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works,</a:t>
            </a:r>
          </a:p>
          <a:p>
            <a:r>
              <a:rPr kumimoji="1" lang="en-US" altLang="zh-CN" dirty="0">
                <a:latin typeface="Gill Sans MT" panose="020B0502020104020203" pitchFamily="34" charset="0"/>
              </a:rPr>
              <a:t>and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found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many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works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are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on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the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way.</a:t>
            </a:r>
          </a:p>
          <a:p>
            <a:endParaRPr kumimoji="1" lang="en-US" altLang="zh-CN" dirty="0">
              <a:latin typeface="Gill Sans MT" panose="020B0502020104020203" pitchFamily="34" charset="0"/>
            </a:endParaRPr>
          </a:p>
          <a:p>
            <a:r>
              <a:rPr kumimoji="1" lang="en-US" altLang="zh-CN" dirty="0">
                <a:latin typeface="Gill Sans MT" panose="020B0502020104020203" pitchFamily="34" charset="0"/>
              </a:rPr>
              <a:t>It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will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be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released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soon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:)</a:t>
            </a:r>
          </a:p>
        </p:txBody>
      </p:sp>
      <p:sp>
        <p:nvSpPr>
          <p:cNvPr id="23" name="灯片编号占位符 3">
            <a:extLst>
              <a:ext uri="{FF2B5EF4-FFF2-40B4-BE49-F238E27FC236}">
                <a16:creationId xmlns:a16="http://schemas.microsoft.com/office/drawing/2014/main" id="{FCFEC487-1169-4C44-9CC0-DCBA9010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6624"/>
            <a:ext cx="2743200" cy="365125"/>
          </a:xfrm>
        </p:spPr>
        <p:txBody>
          <a:bodyPr/>
          <a:lstStyle/>
          <a:p>
            <a:fld id="{7B05021E-9823-8140-9A9F-CA304FDE70E2}" type="slidenum">
              <a:rPr kumimoji="1" lang="zh-CN" altLang="en-US" smtClean="0"/>
              <a:t>57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844958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2C8348CB-13A8-3F48-A9CA-4697B721C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Future</a:t>
            </a:r>
            <a:r>
              <a:rPr kumimoji="1" lang="zh-CN" altLang="en-US" dirty="0"/>
              <a:t> </a:t>
            </a:r>
            <a:r>
              <a:rPr kumimoji="1" lang="en-US" altLang="zh-CN" dirty="0"/>
              <a:t>directions</a:t>
            </a:r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0F4D755-6490-C245-9784-CFDEF9518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5369" y="1580960"/>
            <a:ext cx="7501261" cy="45760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DE6F2410-F7F6-C445-A5F1-B2BFB07CEFFB}"/>
              </a:ext>
            </a:extLst>
          </p:cNvPr>
          <p:cNvSpPr txBox="1"/>
          <p:nvPr/>
        </p:nvSpPr>
        <p:spPr>
          <a:xfrm>
            <a:off x="0" y="6488668"/>
            <a:ext cx="3681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dirty="0">
                <a:hlinkClick r:id="rId4"/>
              </a:rPr>
              <a:t>https://arxiv.org/pdf/2310.16944.pdf</a:t>
            </a:r>
            <a:endParaRPr kumimoji="1" lang="en" altLang="zh-CN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0F734F58-C3C2-DD46-AB0B-5C8910F67642}"/>
              </a:ext>
            </a:extLst>
          </p:cNvPr>
          <p:cNvSpPr/>
          <p:nvPr/>
        </p:nvSpPr>
        <p:spPr>
          <a:xfrm>
            <a:off x="4535291" y="4426713"/>
            <a:ext cx="727589" cy="378968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59CBFADE-39AB-0345-820E-1DE24FB8037E}"/>
              </a:ext>
            </a:extLst>
          </p:cNvPr>
          <p:cNvSpPr/>
          <p:nvPr/>
        </p:nvSpPr>
        <p:spPr>
          <a:xfrm>
            <a:off x="5732205" y="4047745"/>
            <a:ext cx="597476" cy="378968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1A411A7F-3C0C-674C-8CDC-2FBD1C62FDB5}"/>
              </a:ext>
            </a:extLst>
          </p:cNvPr>
          <p:cNvSpPr/>
          <p:nvPr/>
        </p:nvSpPr>
        <p:spPr>
          <a:xfrm>
            <a:off x="6156958" y="2982977"/>
            <a:ext cx="924561" cy="378968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FF6ED15-A454-1C49-BD44-F6FF05CF462D}"/>
              </a:ext>
            </a:extLst>
          </p:cNvPr>
          <p:cNvSpPr txBox="1"/>
          <p:nvPr/>
        </p:nvSpPr>
        <p:spPr>
          <a:xfrm>
            <a:off x="6770049" y="4654235"/>
            <a:ext cx="2090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Bottlenecks</a:t>
            </a:r>
            <a:r>
              <a:rPr kumimoji="1" lang="zh-CN" alt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of</a:t>
            </a:r>
            <a:r>
              <a:rPr kumimoji="1" lang="zh-CN" alt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LLMs</a:t>
            </a:r>
            <a:endParaRPr kumimoji="1" lang="zh-CN" altLang="en-US" dirty="0">
              <a:solidFill>
                <a:srgbClr val="FF0000"/>
              </a:solidFill>
              <a:latin typeface="Gill Sans MT" panose="020B0502020104020203" pitchFamily="34" charset="0"/>
            </a:endParaRPr>
          </a:p>
        </p:txBody>
      </p:sp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CC51594E-3A6C-0241-BFB3-99CD86AAF786}"/>
              </a:ext>
            </a:extLst>
          </p:cNvPr>
          <p:cNvCxnSpPr>
            <a:cxnSpLocks/>
          </p:cNvCxnSpPr>
          <p:nvPr/>
        </p:nvCxnSpPr>
        <p:spPr>
          <a:xfrm flipH="1" flipV="1">
            <a:off x="6410960" y="4426713"/>
            <a:ext cx="447041" cy="227522"/>
          </a:xfrm>
          <a:prstGeom prst="straightConnector1">
            <a:avLst/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99A82DF7-981C-9B4D-BA48-6A0A6CE35212}"/>
              </a:ext>
            </a:extLst>
          </p:cNvPr>
          <p:cNvCxnSpPr>
            <a:cxnSpLocks/>
          </p:cNvCxnSpPr>
          <p:nvPr/>
        </p:nvCxnSpPr>
        <p:spPr>
          <a:xfrm flipH="1" flipV="1">
            <a:off x="5421952" y="4674554"/>
            <a:ext cx="1436049" cy="1"/>
          </a:xfrm>
          <a:prstGeom prst="straightConnector1">
            <a:avLst/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B8271AC6-3553-6745-97C6-FF6E9583BEE6}"/>
              </a:ext>
            </a:extLst>
          </p:cNvPr>
          <p:cNvCxnSpPr>
            <a:cxnSpLocks/>
          </p:cNvCxnSpPr>
          <p:nvPr/>
        </p:nvCxnSpPr>
        <p:spPr>
          <a:xfrm flipV="1">
            <a:off x="6858001" y="3548118"/>
            <a:ext cx="1" cy="1136596"/>
          </a:xfrm>
          <a:prstGeom prst="straightConnector1">
            <a:avLst/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78918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8C6038-3CA4-FE46-A95E-F62F483EF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Research</a:t>
            </a:r>
            <a:r>
              <a:rPr kumimoji="1" lang="zh-CN" altLang="en-US" dirty="0"/>
              <a:t> </a:t>
            </a:r>
            <a:r>
              <a:rPr kumimoji="1" lang="en-US" altLang="zh-CN" dirty="0"/>
              <a:t>scope</a:t>
            </a:r>
            <a:endParaRPr kumimoji="1" lang="zh-CN" altLang="en-US" dirty="0"/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F555CB70-AD4D-1247-B45B-86804CE2740E}"/>
              </a:ext>
            </a:extLst>
          </p:cNvPr>
          <p:cNvCxnSpPr/>
          <p:nvPr/>
        </p:nvCxnSpPr>
        <p:spPr>
          <a:xfrm>
            <a:off x="2608118" y="2381596"/>
            <a:ext cx="2354580" cy="3794760"/>
          </a:xfrm>
          <a:prstGeom prst="line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1131F4E3-670A-334A-844B-C733A97207DC}"/>
              </a:ext>
            </a:extLst>
          </p:cNvPr>
          <p:cNvCxnSpPr>
            <a:cxnSpLocks/>
          </p:cNvCxnSpPr>
          <p:nvPr/>
        </p:nvCxnSpPr>
        <p:spPr>
          <a:xfrm flipH="1">
            <a:off x="4962698" y="2328256"/>
            <a:ext cx="2217420" cy="3848100"/>
          </a:xfrm>
          <a:prstGeom prst="line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连接符 11">
            <a:extLst>
              <a:ext uri="{FF2B5EF4-FFF2-40B4-BE49-F238E27FC236}">
                <a16:creationId xmlns:a16="http://schemas.microsoft.com/office/drawing/2014/main" id="{91987139-32C9-5E45-961C-F9F8C4161EBD}"/>
              </a:ext>
            </a:extLst>
          </p:cNvPr>
          <p:cNvCxnSpPr>
            <a:cxnSpLocks/>
          </p:cNvCxnSpPr>
          <p:nvPr/>
        </p:nvCxnSpPr>
        <p:spPr>
          <a:xfrm flipH="1">
            <a:off x="3864725" y="4311535"/>
            <a:ext cx="2118360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A0641432-F7C8-264B-BD2B-4B8A40C035F2}"/>
              </a:ext>
            </a:extLst>
          </p:cNvPr>
          <p:cNvSpPr txBox="1"/>
          <p:nvPr/>
        </p:nvSpPr>
        <p:spPr>
          <a:xfrm>
            <a:off x="4224964" y="4537965"/>
            <a:ext cx="14754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What</a:t>
            </a:r>
            <a:r>
              <a:rPr kumimoji="1" lang="zh-CN" alt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FM</a:t>
            </a:r>
            <a:r>
              <a:rPr kumimoji="1" lang="zh-CN" alt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endParaRPr kumimoji="1" lang="en-US" altLang="zh-CN" dirty="0">
              <a:solidFill>
                <a:srgbClr val="FF0000"/>
              </a:solidFill>
              <a:latin typeface="Gill Sans MT" panose="020B0502020104020203" pitchFamily="34" charset="0"/>
            </a:endParaRPr>
          </a:p>
          <a:p>
            <a:pPr algn="ctr"/>
            <a:r>
              <a:rPr kumimoji="1" lang="en-US" altLang="zh-CN" b="1" dirty="0">
                <a:solidFill>
                  <a:srgbClr val="FF0000"/>
                </a:solidFill>
                <a:latin typeface="Gill Sans MT" panose="020B0502020104020203" pitchFamily="34" charset="0"/>
              </a:rPr>
              <a:t>shouldn’t</a:t>
            </a:r>
            <a:r>
              <a:rPr kumimoji="1" lang="zh-CN" alt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do</a:t>
            </a:r>
            <a:endParaRPr kumimoji="1" lang="zh-CN" altLang="en-US" dirty="0">
              <a:solidFill>
                <a:srgbClr val="FF0000"/>
              </a:solidFill>
              <a:latin typeface="Gill Sans MT" panose="020B0502020104020203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19E086E-36F2-0F44-A4AE-6B1A2A5349DC}"/>
              </a:ext>
            </a:extLst>
          </p:cNvPr>
          <p:cNvSpPr txBox="1"/>
          <p:nvPr/>
        </p:nvSpPr>
        <p:spPr>
          <a:xfrm>
            <a:off x="3806653" y="3555379"/>
            <a:ext cx="22511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dirty="0">
                <a:latin typeface="Gill Sans MT" panose="020B0502020104020203" pitchFamily="34" charset="0"/>
              </a:rPr>
              <a:t>What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FM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b="1" dirty="0">
                <a:latin typeface="Gill Sans MT" panose="020B0502020104020203" pitchFamily="34" charset="0"/>
              </a:rPr>
              <a:t>can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do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well</a:t>
            </a:r>
          </a:p>
          <a:p>
            <a:pPr algn="ctr"/>
            <a:r>
              <a:rPr kumimoji="1" lang="en-US" altLang="zh-CN" dirty="0">
                <a:latin typeface="Gill Sans MT" panose="020B0502020104020203" pitchFamily="34" charset="0"/>
              </a:rPr>
              <a:t>and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well-known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F2D4D5A-281F-B748-84B1-E3D4090FDE2D}"/>
              </a:ext>
            </a:extLst>
          </p:cNvPr>
          <p:cNvSpPr txBox="1"/>
          <p:nvPr/>
        </p:nvSpPr>
        <p:spPr>
          <a:xfrm>
            <a:off x="3654390" y="1995692"/>
            <a:ext cx="2616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What</a:t>
            </a:r>
            <a:r>
              <a:rPr kumimoji="1" lang="zh-CN" alt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FM</a:t>
            </a:r>
            <a:r>
              <a:rPr kumimoji="1" lang="zh-CN" alt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b="1" dirty="0">
                <a:solidFill>
                  <a:srgbClr val="FF0000"/>
                </a:solidFill>
                <a:latin typeface="Gill Sans MT" panose="020B0502020104020203" pitchFamily="34" charset="0"/>
              </a:rPr>
              <a:t>cannot</a:t>
            </a:r>
            <a:r>
              <a:rPr kumimoji="1" lang="zh-CN" alt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do</a:t>
            </a:r>
            <a:r>
              <a:rPr kumimoji="1" lang="zh-CN" alt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Gill Sans MT" panose="020B0502020104020203" pitchFamily="34" charset="0"/>
              </a:rPr>
              <a:t>well</a:t>
            </a:r>
            <a:endParaRPr kumimoji="1" lang="zh-CN" altLang="en-US" dirty="0">
              <a:solidFill>
                <a:srgbClr val="FF0000"/>
              </a:solidFill>
              <a:latin typeface="Gill Sans MT" panose="020B0502020104020203" pitchFamily="34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E944C7F-2D03-324F-BCC9-20A10C3C564F}"/>
              </a:ext>
            </a:extLst>
          </p:cNvPr>
          <p:cNvSpPr txBox="1"/>
          <p:nvPr/>
        </p:nvSpPr>
        <p:spPr>
          <a:xfrm>
            <a:off x="3837133" y="2642859"/>
            <a:ext cx="22511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dirty="0">
                <a:latin typeface="Gill Sans MT" panose="020B0502020104020203" pitchFamily="34" charset="0"/>
              </a:rPr>
              <a:t>What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FM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b="1" dirty="0">
                <a:latin typeface="Gill Sans MT" panose="020B0502020104020203" pitchFamily="34" charset="0"/>
              </a:rPr>
              <a:t>can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do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well</a:t>
            </a:r>
            <a:endParaRPr kumimoji="1" lang="zh-CN" altLang="en-US" dirty="0">
              <a:latin typeface="Gill Sans MT" panose="020B0502020104020203" pitchFamily="34" charset="0"/>
            </a:endParaRPr>
          </a:p>
          <a:p>
            <a:pPr algn="ctr"/>
            <a:r>
              <a:rPr kumimoji="1" lang="en-US" altLang="zh-CN" dirty="0">
                <a:latin typeface="Gill Sans MT" panose="020B0502020104020203" pitchFamily="34" charset="0"/>
              </a:rPr>
              <a:t>but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underexplored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CE988C0-B863-C445-AFB7-4ACF670D7446}"/>
              </a:ext>
            </a:extLst>
          </p:cNvPr>
          <p:cNvSpPr txBox="1"/>
          <p:nvPr/>
        </p:nvSpPr>
        <p:spPr>
          <a:xfrm>
            <a:off x="7381703" y="4671753"/>
            <a:ext cx="2857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Gill Sans MT" panose="020B0502020104020203" pitchFamily="34" charset="0"/>
              </a:rPr>
              <a:t>e.g.,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jailbreak,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privacy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leakage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CE3821F-CE99-994F-AA5E-9A8915D1C26C}"/>
              </a:ext>
            </a:extLst>
          </p:cNvPr>
          <p:cNvSpPr txBox="1"/>
          <p:nvPr/>
        </p:nvSpPr>
        <p:spPr>
          <a:xfrm>
            <a:off x="7381703" y="3555379"/>
            <a:ext cx="42375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Gill Sans MT" panose="020B0502020104020203" pitchFamily="34" charset="0"/>
              </a:rPr>
              <a:t>e.g.,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zero/few-shot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with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in-context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learning,</a:t>
            </a:r>
          </a:p>
          <a:p>
            <a:r>
              <a:rPr kumimoji="1" lang="en-US" altLang="zh-CN" dirty="0">
                <a:latin typeface="Gill Sans MT" panose="020B0502020104020203" pitchFamily="34" charset="0"/>
              </a:rPr>
              <a:t>traditional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supervised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learning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tasks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5344DE07-11CB-8042-9957-53AAFAB3EA9A}"/>
              </a:ext>
            </a:extLst>
          </p:cNvPr>
          <p:cNvSpPr txBox="1"/>
          <p:nvPr/>
        </p:nvSpPr>
        <p:spPr>
          <a:xfrm>
            <a:off x="7381703" y="2642859"/>
            <a:ext cx="3023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Gill Sans MT" panose="020B0502020104020203" pitchFamily="34" charset="0"/>
              </a:rPr>
              <a:t>e.g.,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multi-agent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collaboration,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endParaRPr kumimoji="1" lang="en-US" altLang="zh-CN" dirty="0">
              <a:latin typeface="Gill Sans MT" panose="020B0502020104020203" pitchFamily="34" charset="0"/>
            </a:endParaRPr>
          </a:p>
          <a:p>
            <a:r>
              <a:rPr kumimoji="1" lang="en-US" altLang="zh-CN" dirty="0">
                <a:latin typeface="Gill Sans MT" panose="020B0502020104020203" pitchFamily="34" charset="0"/>
              </a:rPr>
              <a:t>predicting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future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events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FC35EF9-3A38-CD4E-ABAE-3B04556B7C7D}"/>
              </a:ext>
            </a:extLst>
          </p:cNvPr>
          <p:cNvSpPr txBox="1"/>
          <p:nvPr/>
        </p:nvSpPr>
        <p:spPr>
          <a:xfrm>
            <a:off x="7381703" y="1995692"/>
            <a:ext cx="3544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Gill Sans MT" panose="020B0502020104020203" pitchFamily="34" charset="0"/>
              </a:rPr>
              <a:t>e.g.,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algorithmic/complex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reasoning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C1261206-2FEE-0641-948C-22ED610743DC}"/>
              </a:ext>
            </a:extLst>
          </p:cNvPr>
          <p:cNvCxnSpPr>
            <a:cxnSpLocks/>
          </p:cNvCxnSpPr>
          <p:nvPr/>
        </p:nvCxnSpPr>
        <p:spPr>
          <a:xfrm flipH="1">
            <a:off x="2919845" y="2502131"/>
            <a:ext cx="3963093" cy="0"/>
          </a:xfrm>
          <a:prstGeom prst="line">
            <a:avLst/>
          </a:prstGeom>
          <a:ln w="38100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0290C05B-61D5-0D41-A553-F325CE527DBB}"/>
              </a:ext>
            </a:extLst>
          </p:cNvPr>
          <p:cNvSpPr txBox="1"/>
          <p:nvPr/>
        </p:nvSpPr>
        <p:spPr>
          <a:xfrm rot="19656860">
            <a:off x="1732008" y="3977993"/>
            <a:ext cx="19639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b="1" dirty="0">
                <a:latin typeface="Gill Sans MT" panose="020B0502020104020203" pitchFamily="34" charset="0"/>
              </a:rPr>
              <a:t>Scaling</a:t>
            </a:r>
            <a:r>
              <a:rPr kumimoji="1" lang="zh-CN" altLang="en-US" b="1" dirty="0">
                <a:latin typeface="Gill Sans MT" panose="020B0502020104020203" pitchFamily="34" charset="0"/>
              </a:rPr>
              <a:t> </a:t>
            </a:r>
            <a:r>
              <a:rPr kumimoji="1" lang="en-US" altLang="zh-CN" b="1" dirty="0">
                <a:latin typeface="Gill Sans MT" panose="020B0502020104020203" pitchFamily="34" charset="0"/>
              </a:rPr>
              <a:t>up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Gill Sans MT" panose="020B0502020104020203" pitchFamily="34" charset="0"/>
              </a:rPr>
              <a:t>model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scale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Gill Sans MT" panose="020B0502020104020203" pitchFamily="34" charset="0"/>
              </a:rPr>
              <a:t>data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scale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Gill Sans MT" panose="020B0502020104020203" pitchFamily="34" charset="0"/>
              </a:rPr>
              <a:t>computing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scale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86EBDCB9-A9E1-7D42-BC41-3399A6B38118}"/>
              </a:ext>
            </a:extLst>
          </p:cNvPr>
          <p:cNvSpPr txBox="1"/>
          <p:nvPr/>
        </p:nvSpPr>
        <p:spPr>
          <a:xfrm>
            <a:off x="7381703" y="6144830"/>
            <a:ext cx="4773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aseline="30000" dirty="0">
                <a:latin typeface="Gill Sans MT" panose="020B0502020104020203" pitchFamily="34" charset="0"/>
              </a:rPr>
              <a:t>1</a:t>
            </a:r>
            <a:r>
              <a:rPr kumimoji="1" lang="en-US" altLang="zh-CN" dirty="0">
                <a:latin typeface="Gill Sans MT" panose="020B0502020104020203" pitchFamily="34" charset="0"/>
              </a:rPr>
              <a:t>FM: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Foundation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Models,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including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LLM,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VLM,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etc.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5B172F83-1C13-1D4F-B079-22CAF46B417D}"/>
              </a:ext>
            </a:extLst>
          </p:cNvPr>
          <p:cNvSpPr txBox="1"/>
          <p:nvPr/>
        </p:nvSpPr>
        <p:spPr>
          <a:xfrm>
            <a:off x="348781" y="5775498"/>
            <a:ext cx="2350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Gill Sans MT" panose="020B0502020104020203" pitchFamily="34" charset="0"/>
              </a:rPr>
              <a:t>The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idea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doesn’t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work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9286FC0A-58C5-754A-988D-80EE2E98845A}"/>
              </a:ext>
            </a:extLst>
          </p:cNvPr>
          <p:cNvSpPr txBox="1"/>
          <p:nvPr/>
        </p:nvSpPr>
        <p:spPr>
          <a:xfrm>
            <a:off x="348781" y="3832378"/>
            <a:ext cx="1633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Gill Sans MT" panose="020B0502020104020203" pitchFamily="34" charset="0"/>
              </a:rPr>
              <a:t>The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idea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works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81E45BA3-9179-5D47-84B5-6F6981F0311C}"/>
              </a:ext>
            </a:extLst>
          </p:cNvPr>
          <p:cNvSpPr txBox="1"/>
          <p:nvPr/>
        </p:nvSpPr>
        <p:spPr>
          <a:xfrm>
            <a:off x="348781" y="1717163"/>
            <a:ext cx="2898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Gill Sans MT" panose="020B0502020104020203" pitchFamily="34" charset="0"/>
              </a:rPr>
              <a:t>The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idea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still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not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works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u="sng" dirty="0">
                <a:latin typeface="Gill Sans MT" panose="020B0502020104020203" pitchFamily="34" charset="0"/>
              </a:rPr>
              <a:t>(yet)</a:t>
            </a:r>
            <a:endParaRPr kumimoji="1" lang="zh-CN" altLang="en-US" u="sng" dirty="0">
              <a:latin typeface="Gill Sans MT" panose="020B0502020104020203" pitchFamily="34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E8933FAF-3B40-AF4F-A7F2-7F332B8A1973}"/>
              </a:ext>
            </a:extLst>
          </p:cNvPr>
          <p:cNvSpPr txBox="1"/>
          <p:nvPr/>
        </p:nvSpPr>
        <p:spPr>
          <a:xfrm rot="19656860">
            <a:off x="1633366" y="2750913"/>
            <a:ext cx="1229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b="1" dirty="0">
                <a:latin typeface="Gill Sans MT" panose="020B0502020104020203" pitchFamily="34" charset="0"/>
              </a:rPr>
              <a:t>Emerging</a:t>
            </a:r>
          </a:p>
          <a:p>
            <a:pPr algn="r"/>
            <a:r>
              <a:rPr kumimoji="1" lang="en-US" altLang="zh-CN" b="1" dirty="0">
                <a:latin typeface="Gill Sans MT" panose="020B0502020104020203" pitchFamily="34" charset="0"/>
              </a:rPr>
              <a:t>Abilities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76537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AD7B22-5DBB-9D4D-97AE-73AD7DF32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Background</a:t>
            </a:r>
            <a:endParaRPr kumimoji="1"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70AA631-4258-CA44-A3D1-B1B962424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20079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GNN for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graphs</a:t>
            </a:r>
          </a:p>
          <a:p>
            <a:pPr lvl="1"/>
            <a:endParaRPr lang="zh-CN" altLang="en-US" dirty="0"/>
          </a:p>
        </p:txBody>
      </p:sp>
      <p:graphicFrame>
        <p:nvGraphicFramePr>
          <p:cNvPr id="6" name="Table 1">
            <a:extLst>
              <a:ext uri="{FF2B5EF4-FFF2-40B4-BE49-F238E27FC236}">
                <a16:creationId xmlns:a16="http://schemas.microsoft.com/office/drawing/2014/main" id="{F25FF8F6-CD7A-D542-B16C-A0C1AB8D51A6}"/>
              </a:ext>
            </a:extLst>
          </p:cNvPr>
          <p:cNvGraphicFramePr>
            <a:graphicFrameLocks noGrp="1"/>
          </p:cNvGraphicFramePr>
          <p:nvPr/>
        </p:nvGraphicFramePr>
        <p:xfrm>
          <a:off x="8683736" y="3578082"/>
          <a:ext cx="2368638" cy="3169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773">
                  <a:extLst>
                    <a:ext uri="{9D8B030D-6E8A-4147-A177-3AD203B41FA5}">
                      <a16:colId xmlns:a16="http://schemas.microsoft.com/office/drawing/2014/main" val="3703208760"/>
                    </a:ext>
                  </a:extLst>
                </a:gridCol>
                <a:gridCol w="394773">
                  <a:extLst>
                    <a:ext uri="{9D8B030D-6E8A-4147-A177-3AD203B41FA5}">
                      <a16:colId xmlns:a16="http://schemas.microsoft.com/office/drawing/2014/main" val="1110494183"/>
                    </a:ext>
                  </a:extLst>
                </a:gridCol>
                <a:gridCol w="394773">
                  <a:extLst>
                    <a:ext uri="{9D8B030D-6E8A-4147-A177-3AD203B41FA5}">
                      <a16:colId xmlns:a16="http://schemas.microsoft.com/office/drawing/2014/main" val="1479563801"/>
                    </a:ext>
                  </a:extLst>
                </a:gridCol>
                <a:gridCol w="394773">
                  <a:extLst>
                    <a:ext uri="{9D8B030D-6E8A-4147-A177-3AD203B41FA5}">
                      <a16:colId xmlns:a16="http://schemas.microsoft.com/office/drawing/2014/main" val="820344764"/>
                    </a:ext>
                  </a:extLst>
                </a:gridCol>
                <a:gridCol w="394773">
                  <a:extLst>
                    <a:ext uri="{9D8B030D-6E8A-4147-A177-3AD203B41FA5}">
                      <a16:colId xmlns:a16="http://schemas.microsoft.com/office/drawing/2014/main" val="2234997218"/>
                    </a:ext>
                  </a:extLst>
                </a:gridCol>
                <a:gridCol w="394773">
                  <a:extLst>
                    <a:ext uri="{9D8B030D-6E8A-4147-A177-3AD203B41FA5}">
                      <a16:colId xmlns:a16="http://schemas.microsoft.com/office/drawing/2014/main" val="1232618174"/>
                    </a:ext>
                  </a:extLst>
                </a:gridCol>
              </a:tblGrid>
              <a:tr h="316915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extLst>
                  <a:ext uri="{0D108BD9-81ED-4DB2-BD59-A6C34878D82A}">
                    <a16:rowId xmlns:a16="http://schemas.microsoft.com/office/drawing/2014/main" val="3256009930"/>
                  </a:ext>
                </a:extLst>
              </a:tr>
            </a:tbl>
          </a:graphicData>
        </a:graphic>
      </p:graphicFrame>
      <p:cxnSp>
        <p:nvCxnSpPr>
          <p:cNvPr id="7" name="Straight Arrow Connector 23">
            <a:extLst>
              <a:ext uri="{FF2B5EF4-FFF2-40B4-BE49-F238E27FC236}">
                <a16:creationId xmlns:a16="http://schemas.microsoft.com/office/drawing/2014/main" id="{87F4DA23-1E5F-4D45-B566-8AAD9134596F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3465233" y="3736539"/>
            <a:ext cx="521850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Left Brace 27">
            <a:extLst>
              <a:ext uri="{FF2B5EF4-FFF2-40B4-BE49-F238E27FC236}">
                <a16:creationId xmlns:a16="http://schemas.microsoft.com/office/drawing/2014/main" id="{548E972C-BAFA-104A-B2F0-02AD1B04DAEA}"/>
              </a:ext>
            </a:extLst>
          </p:cNvPr>
          <p:cNvSpPr/>
          <p:nvPr/>
        </p:nvSpPr>
        <p:spPr>
          <a:xfrm rot="16200000">
            <a:off x="9722638" y="2868569"/>
            <a:ext cx="290839" cy="2368638"/>
          </a:xfrm>
          <a:prstGeom prst="leftBrace">
            <a:avLst>
              <a:gd name="adj1" fmla="val 48348"/>
              <a:gd name="adj2" fmla="val 50264"/>
            </a:avLst>
          </a:prstGeom>
          <a:ln>
            <a:solidFill>
              <a:srgbClr val="961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13">
              <a:solidFill>
                <a:srgbClr val="961100"/>
              </a:solidFill>
              <a:latin typeface="Gill Sans MT" panose="020B0502020104020203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31">
                <a:extLst>
                  <a:ext uri="{FF2B5EF4-FFF2-40B4-BE49-F238E27FC236}">
                    <a16:creationId xmlns:a16="http://schemas.microsoft.com/office/drawing/2014/main" id="{40DC41A9-D815-EE40-9954-20207C7E1E9F}"/>
                  </a:ext>
                </a:extLst>
              </p:cNvPr>
              <p:cNvSpPr txBox="1"/>
              <p:nvPr/>
            </p:nvSpPr>
            <p:spPr>
              <a:xfrm>
                <a:off x="8483846" y="3048819"/>
                <a:ext cx="320389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9611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1" i="1">
                            <a:solidFill>
                              <a:srgbClr val="961100"/>
                            </a:solidFill>
                            <a:latin typeface="Cambria Math" panose="02040503050406030204" pitchFamily="18" charset="0"/>
                          </a:rPr>
                          <m:t>𝒉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rgbClr val="96110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sub>
                    </m:sSub>
                  </m:oMath>
                </a14:m>
                <a:r>
                  <a:rPr lang="en-US" altLang="zh-CN" sz="2400" dirty="0">
                    <a:solidFill>
                      <a:srgbClr val="961100"/>
                    </a:solidFill>
                    <a:latin typeface="Gill Sans MT" panose="020B0502020104020203" pitchFamily="34" charset="0"/>
                  </a:rPr>
                  <a:t>:</a:t>
                </a:r>
                <a:r>
                  <a:rPr lang="zh-CN" altLang="en-US" sz="2400" dirty="0">
                    <a:solidFill>
                      <a:srgbClr val="961100"/>
                    </a:solidFill>
                    <a:latin typeface="Gill Sans MT" panose="020B0502020104020203" pitchFamily="34" charset="0"/>
                  </a:rPr>
                  <a:t> </a:t>
                </a:r>
                <a:r>
                  <a:rPr lang="en-US" altLang="zh-CN" sz="2400" dirty="0">
                    <a:solidFill>
                      <a:srgbClr val="961100"/>
                    </a:solidFill>
                    <a:latin typeface="Gill Sans MT" panose="020B0502020104020203" pitchFamily="34" charset="0"/>
                  </a:rPr>
                  <a:t>node</a:t>
                </a:r>
                <a:r>
                  <a:rPr lang="en-US" altLang="zh-CN" sz="2400" dirty="0">
                    <a:solidFill>
                      <a:srgbClr val="FF0000"/>
                    </a:solidFill>
                    <a:latin typeface="Gill Sans MT" panose="020B0502020104020203" pitchFamily="34" charset="0"/>
                    <a:ea typeface="Helvetica Neue Light" charset="0"/>
                    <a:cs typeface="Helvetica Neue Light" charset="0"/>
                  </a:rPr>
                  <a:t> </a:t>
                </a:r>
                <a:r>
                  <a:rPr lang="en-US" altLang="zh-CN" sz="2400" dirty="0">
                    <a:solidFill>
                      <a:srgbClr val="961100"/>
                    </a:solidFill>
                    <a:latin typeface="Gill Sans MT" panose="020B0502020104020203" pitchFamily="34" charset="0"/>
                  </a:rPr>
                  <a:t>representation</a:t>
                </a:r>
              </a:p>
            </p:txBody>
          </p:sp>
        </mc:Choice>
        <mc:Fallback xmlns="">
          <p:sp>
            <p:nvSpPr>
              <p:cNvPr id="10" name="TextBox 31">
                <a:extLst>
                  <a:ext uri="{FF2B5EF4-FFF2-40B4-BE49-F238E27FC236}">
                    <a16:creationId xmlns:a16="http://schemas.microsoft.com/office/drawing/2014/main" id="{40DC41A9-D815-EE40-9954-20207C7E1E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83846" y="3048819"/>
                <a:ext cx="3203890" cy="461665"/>
              </a:xfrm>
              <a:prstGeom prst="rect">
                <a:avLst/>
              </a:prstGeom>
              <a:blipFill>
                <a:blip r:embed="rId2"/>
                <a:stretch>
                  <a:fillRect l="-791" t="-10811" r="-1976" b="-297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34">
            <a:extLst>
              <a:ext uri="{FF2B5EF4-FFF2-40B4-BE49-F238E27FC236}">
                <a16:creationId xmlns:a16="http://schemas.microsoft.com/office/drawing/2014/main" id="{99194A40-EBFC-E441-862E-89286AE87AA6}"/>
              </a:ext>
            </a:extLst>
          </p:cNvPr>
          <p:cNvSpPr txBox="1"/>
          <p:nvPr/>
        </p:nvSpPr>
        <p:spPr>
          <a:xfrm>
            <a:off x="2664518" y="3020722"/>
            <a:ext cx="813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</a:rPr>
              <a:t>node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35">
                <a:extLst>
                  <a:ext uri="{FF2B5EF4-FFF2-40B4-BE49-F238E27FC236}">
                    <a16:creationId xmlns:a16="http://schemas.microsoft.com/office/drawing/2014/main" id="{1092253C-2F2B-EA42-B191-49D6957D84C3}"/>
                  </a:ext>
                </a:extLst>
              </p:cNvPr>
              <p:cNvSpPr txBox="1"/>
              <p:nvPr/>
            </p:nvSpPr>
            <p:spPr>
              <a:xfrm>
                <a:off x="4414700" y="2386942"/>
                <a:ext cx="3308855" cy="53091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961100"/>
                    </a:solidFill>
                    <a:latin typeface="Gill Sans MT" panose="020B0502020104020203" pitchFamily="34" charset="0"/>
                  </a:rPr>
                  <a:t>encode:</a:t>
                </a:r>
                <a:r>
                  <a:rPr lang="zh-CN" altLang="en-US" sz="2800" dirty="0">
                    <a:solidFill>
                      <a:srgbClr val="961100"/>
                    </a:solidFill>
                    <a:latin typeface="Gill Sans MT" panose="020B0502020104020203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800" i="1">
                            <a:latin typeface="Cambria Math" panose="02040503050406030204" pitchFamily="18" charset="0"/>
                            <a:ea typeface="Times New Roman" charset="0"/>
                            <a:cs typeface="Times New Roman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800">
                            <a:latin typeface="Cambria Math" panose="02040503050406030204" pitchFamily="18" charset="0"/>
                            <a:ea typeface="Times New Roman" charset="0"/>
                            <a:cs typeface="Times New Roman" charset="0"/>
                          </a:rPr>
                          <m:t>n</m:t>
                        </m:r>
                      </m:e>
                      <m:sub>
                        <m:r>
                          <a:rPr lang="en-US" altLang="zh-CN" sz="2800" i="1">
                            <a:latin typeface="Cambria Math" charset="0"/>
                            <a:ea typeface="Times New Roman" charset="0"/>
                            <a:cs typeface="Times New Roman" charset="0"/>
                          </a:rPr>
                          <m:t>𝑢</m:t>
                        </m:r>
                      </m:sub>
                    </m:sSub>
                    <m:r>
                      <a:rPr lang="en-US" altLang="zh-CN" sz="2800" i="1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→</m:t>
                    </m:r>
                    <m:sSup>
                      <m:sSupPr>
                        <m:ctrlPr>
                          <a:rPr lang="en-US" altLang="zh-CN" sz="2800" i="1">
                            <a:latin typeface="Cambria Math" panose="02040503050406030204" pitchFamily="18" charset="0"/>
                            <a:ea typeface="Times New Roman" charset="0"/>
                            <a:cs typeface="Times New Roman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altLang="zh-CN" sz="2800" i="1">
                                <a:latin typeface="Cambria Math" panose="02040503050406030204" pitchFamily="18" charset="0"/>
                                <a:ea typeface="Times New Roman" charset="0"/>
                                <a:cs typeface="Times New Roman" charset="0"/>
                              </a:rPr>
                            </m:ctrlPr>
                          </m:sSubPr>
                          <m:e>
                            <m:r>
                              <a:rPr lang="en-US" altLang="zh-CN" sz="2800" b="1" i="1">
                                <a:latin typeface="Cambria Math" panose="02040503050406030204" pitchFamily="18" charset="0"/>
                                <a:ea typeface="Times New Roman" charset="0"/>
                                <a:cs typeface="Times New Roman" charset="0"/>
                              </a:rPr>
                              <m:t>𝒉</m:t>
                            </m:r>
                          </m:e>
                          <m:sub>
                            <m:r>
                              <a:rPr lang="en-US" altLang="zh-CN" sz="2800" i="1">
                                <a:latin typeface="Cambria Math" panose="02040503050406030204" pitchFamily="18" charset="0"/>
                                <a:ea typeface="Times New Roman" charset="0"/>
                                <a:cs typeface="Times New Roman" charset="0"/>
                              </a:rPr>
                              <m:t>𝑢</m:t>
                            </m:r>
                          </m:sub>
                        </m:sSub>
                        <m:r>
                          <a:rPr lang="en-US" altLang="zh-CN" sz="2800" i="1">
                            <a:latin typeface="Cambria Math" panose="02040503050406030204" pitchFamily="18" charset="0"/>
                            <a:ea typeface="Times New Roman" charset="0"/>
                            <a:cs typeface="Times New Roman" charset="0"/>
                          </a:rPr>
                          <m:t>:</m:t>
                        </m:r>
                        <m:r>
                          <a:rPr lang="en-US" altLang="zh-CN" sz="2800" i="1">
                            <a:latin typeface="Cambria Math" panose="02040503050406030204" pitchFamily="18" charset="0"/>
                            <a:ea typeface="Times New Roman" charset="0"/>
                            <a:cs typeface="Times New Roman" charset="0"/>
                          </a:rPr>
                          <m:t>ℝ</m:t>
                        </m:r>
                      </m:e>
                      <m:sup>
                        <m:r>
                          <a:rPr lang="en-US" altLang="zh-CN" sz="2800" i="1">
                            <a:latin typeface="Cambria Math" panose="02040503050406030204" pitchFamily="18" charset="0"/>
                            <a:ea typeface="Times New Roman" charset="0"/>
                            <a:cs typeface="Times New Roman" charset="0"/>
                          </a:rPr>
                          <m:t>𝑑</m:t>
                        </m:r>
                      </m:sup>
                    </m:sSup>
                  </m:oMath>
                </a14:m>
                <a:endParaRPr lang="en-US" altLang="zh-CN" sz="2800" dirty="0">
                  <a:latin typeface="Gill Sans MT" panose="020B0502020104020203" pitchFamily="34" charset="0"/>
                </a:endParaRPr>
              </a:p>
            </p:txBody>
          </p:sp>
        </mc:Choice>
        <mc:Fallback xmlns="">
          <p:sp>
            <p:nvSpPr>
              <p:cNvPr id="12" name="TextBox 35">
                <a:extLst>
                  <a:ext uri="{FF2B5EF4-FFF2-40B4-BE49-F238E27FC236}">
                    <a16:creationId xmlns:a16="http://schemas.microsoft.com/office/drawing/2014/main" id="{1092253C-2F2B-EA42-B191-49D6957D84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4700" y="2386942"/>
                <a:ext cx="3308855" cy="530915"/>
              </a:xfrm>
              <a:prstGeom prst="rect">
                <a:avLst/>
              </a:prstGeom>
              <a:blipFill>
                <a:blip r:embed="rId3"/>
                <a:stretch>
                  <a:fillRect l="-3817" t="-11905" b="-3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3">
                <a:extLst>
                  <a:ext uri="{FF2B5EF4-FFF2-40B4-BE49-F238E27FC236}">
                    <a16:creationId xmlns:a16="http://schemas.microsoft.com/office/drawing/2014/main" id="{17C748CC-8915-0547-8244-B6D5761AB4E4}"/>
                  </a:ext>
                </a:extLst>
              </p:cNvPr>
              <p:cNvSpPr/>
              <p:nvPr/>
            </p:nvSpPr>
            <p:spPr>
              <a:xfrm>
                <a:off x="9636962" y="4191325"/>
                <a:ext cx="663002" cy="4682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  <a:ea typeface="Times New Roman" charset="0"/>
                              <a:cs typeface="Times New Roman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Times New Roman" charset="0"/>
                              <a:cs typeface="Times New Roman" charset="0"/>
                            </a:rPr>
                            <m:t>ℝ</m:t>
                          </m:r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Times New Roman" charset="0"/>
                              <a:cs typeface="Times New Roman" charset="0"/>
                            </a:rPr>
                            <m:t>𝑑</m:t>
                          </m:r>
                        </m:sup>
                      </m:sSup>
                    </m:oMath>
                  </m:oMathPara>
                </a14:m>
                <a:endParaRPr lang="en-US" sz="2400" dirty="0">
                  <a:latin typeface="Gill Sans MT" panose="020B0502020104020203" pitchFamily="34" charset="0"/>
                </a:endParaRPr>
              </a:p>
            </p:txBody>
          </p:sp>
        </mc:Choice>
        <mc:Fallback xmlns="">
          <p:sp>
            <p:nvSpPr>
              <p:cNvPr id="14" name="Rectangle 3">
                <a:extLst>
                  <a:ext uri="{FF2B5EF4-FFF2-40B4-BE49-F238E27FC236}">
                    <a16:creationId xmlns:a16="http://schemas.microsoft.com/office/drawing/2014/main" id="{17C748CC-8915-0547-8244-B6D5761AB4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36962" y="4191325"/>
                <a:ext cx="663002" cy="46820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Oval 33">
            <a:extLst>
              <a:ext uri="{FF2B5EF4-FFF2-40B4-BE49-F238E27FC236}">
                <a16:creationId xmlns:a16="http://schemas.microsoft.com/office/drawing/2014/main" id="{4C9153D5-4FE9-E546-B34B-5F66DD449EAE}"/>
              </a:ext>
            </a:extLst>
          </p:cNvPr>
          <p:cNvSpPr/>
          <p:nvPr/>
        </p:nvSpPr>
        <p:spPr>
          <a:xfrm>
            <a:off x="2305849" y="3034047"/>
            <a:ext cx="274320" cy="276821"/>
          </a:xfrm>
          <a:prstGeom prst="ellipse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Gill Sans MT" panose="020B0502020104020203" pitchFamily="34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7" name="Oval 36">
            <a:extLst>
              <a:ext uri="{FF2B5EF4-FFF2-40B4-BE49-F238E27FC236}">
                <a16:creationId xmlns:a16="http://schemas.microsoft.com/office/drawing/2014/main" id="{4F204ACA-BA50-CF4C-91B7-209DF32F4F35}"/>
              </a:ext>
            </a:extLst>
          </p:cNvPr>
          <p:cNvSpPr/>
          <p:nvPr/>
        </p:nvSpPr>
        <p:spPr>
          <a:xfrm>
            <a:off x="1855198" y="3476663"/>
            <a:ext cx="274320" cy="276821"/>
          </a:xfrm>
          <a:prstGeom prst="ellipse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rgbClr val="961100"/>
              </a:solidFill>
              <a:latin typeface="Gill Sans MT" panose="020B0502020104020203" pitchFamily="34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8" name="Oval 37">
            <a:extLst>
              <a:ext uri="{FF2B5EF4-FFF2-40B4-BE49-F238E27FC236}">
                <a16:creationId xmlns:a16="http://schemas.microsoft.com/office/drawing/2014/main" id="{493B2B21-87D6-F942-8DB5-56525415C2F7}"/>
              </a:ext>
            </a:extLst>
          </p:cNvPr>
          <p:cNvSpPr/>
          <p:nvPr/>
        </p:nvSpPr>
        <p:spPr>
          <a:xfrm>
            <a:off x="2461821" y="4150557"/>
            <a:ext cx="274320" cy="276821"/>
          </a:xfrm>
          <a:prstGeom prst="ellipse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>
              <a:latin typeface="Gill Sans MT" panose="020B0502020104020203" pitchFamily="34" charset="0"/>
            </a:endParaRPr>
          </a:p>
        </p:txBody>
      </p:sp>
      <p:sp>
        <p:nvSpPr>
          <p:cNvPr id="19" name="Oval 38">
            <a:extLst>
              <a:ext uri="{FF2B5EF4-FFF2-40B4-BE49-F238E27FC236}">
                <a16:creationId xmlns:a16="http://schemas.microsoft.com/office/drawing/2014/main" id="{22338117-86A6-1848-B207-1737D3F258FD}"/>
              </a:ext>
            </a:extLst>
          </p:cNvPr>
          <p:cNvSpPr/>
          <p:nvPr/>
        </p:nvSpPr>
        <p:spPr>
          <a:xfrm>
            <a:off x="1448600" y="4056795"/>
            <a:ext cx="274320" cy="276821"/>
          </a:xfrm>
          <a:prstGeom prst="ellipse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>
              <a:latin typeface="Gill Sans MT" panose="020B0502020104020203" pitchFamily="34" charset="0"/>
            </a:endParaRPr>
          </a:p>
        </p:txBody>
      </p:sp>
      <p:sp>
        <p:nvSpPr>
          <p:cNvPr id="20" name="Oval 39">
            <a:extLst>
              <a:ext uri="{FF2B5EF4-FFF2-40B4-BE49-F238E27FC236}">
                <a16:creationId xmlns:a16="http://schemas.microsoft.com/office/drawing/2014/main" id="{66AD13F9-575A-1A4C-B8A4-DFB2A9E5E332}"/>
              </a:ext>
            </a:extLst>
          </p:cNvPr>
          <p:cNvSpPr/>
          <p:nvPr/>
        </p:nvSpPr>
        <p:spPr>
          <a:xfrm>
            <a:off x="1191425" y="3134656"/>
            <a:ext cx="274320" cy="276821"/>
          </a:xfrm>
          <a:prstGeom prst="ellipse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Gill Sans MT" panose="020B0502020104020203" pitchFamily="34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21" name="Oval 40">
            <a:extLst>
              <a:ext uri="{FF2B5EF4-FFF2-40B4-BE49-F238E27FC236}">
                <a16:creationId xmlns:a16="http://schemas.microsoft.com/office/drawing/2014/main" id="{4FE75F36-E5BC-3241-9F39-8EDCADE6B45F}"/>
              </a:ext>
            </a:extLst>
          </p:cNvPr>
          <p:cNvSpPr/>
          <p:nvPr/>
        </p:nvSpPr>
        <p:spPr>
          <a:xfrm>
            <a:off x="2776147" y="3476663"/>
            <a:ext cx="274320" cy="276821"/>
          </a:xfrm>
          <a:prstGeom prst="ellipse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Gill Sans MT" panose="020B0502020104020203" pitchFamily="34" charset="0"/>
                <a:ea typeface="Helvetica Neue Light" charset="0"/>
                <a:cs typeface="Helvetica Neue Light" charset="0"/>
              </a:rPr>
              <a:t>u</a:t>
            </a:r>
          </a:p>
        </p:txBody>
      </p:sp>
      <p:sp>
        <p:nvSpPr>
          <p:cNvPr id="22" name="Oval 41">
            <a:extLst>
              <a:ext uri="{FF2B5EF4-FFF2-40B4-BE49-F238E27FC236}">
                <a16:creationId xmlns:a16="http://schemas.microsoft.com/office/drawing/2014/main" id="{0D459D8B-96A3-F040-B05A-CE32B1F30CAF}"/>
              </a:ext>
            </a:extLst>
          </p:cNvPr>
          <p:cNvSpPr/>
          <p:nvPr/>
        </p:nvSpPr>
        <p:spPr>
          <a:xfrm>
            <a:off x="2945930" y="3939635"/>
            <a:ext cx="274320" cy="276821"/>
          </a:xfrm>
          <a:prstGeom prst="ellipse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>
              <a:latin typeface="Gill Sans MT" panose="020B0502020104020203" pitchFamily="34" charset="0"/>
            </a:endParaRPr>
          </a:p>
        </p:txBody>
      </p:sp>
      <p:cxnSp>
        <p:nvCxnSpPr>
          <p:cNvPr id="23" name="Straight Connector 42">
            <a:extLst>
              <a:ext uri="{FF2B5EF4-FFF2-40B4-BE49-F238E27FC236}">
                <a16:creationId xmlns:a16="http://schemas.microsoft.com/office/drawing/2014/main" id="{28226E08-CB16-C64F-8244-06C036EAC83E}"/>
              </a:ext>
            </a:extLst>
          </p:cNvPr>
          <p:cNvCxnSpPr/>
          <p:nvPr/>
        </p:nvCxnSpPr>
        <p:spPr>
          <a:xfrm>
            <a:off x="1465745" y="3273067"/>
            <a:ext cx="429626" cy="24413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43">
            <a:extLst>
              <a:ext uri="{FF2B5EF4-FFF2-40B4-BE49-F238E27FC236}">
                <a16:creationId xmlns:a16="http://schemas.microsoft.com/office/drawing/2014/main" id="{DD8CFE45-190A-2A49-8E49-01AB5E81EB39}"/>
              </a:ext>
            </a:extLst>
          </p:cNvPr>
          <p:cNvCxnSpPr/>
          <p:nvPr/>
        </p:nvCxnSpPr>
        <p:spPr>
          <a:xfrm>
            <a:off x="1328586" y="3411476"/>
            <a:ext cx="257175" cy="64531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44">
            <a:extLst>
              <a:ext uri="{FF2B5EF4-FFF2-40B4-BE49-F238E27FC236}">
                <a16:creationId xmlns:a16="http://schemas.microsoft.com/office/drawing/2014/main" id="{DD9A0941-8DEC-1D45-9152-49E49819697B}"/>
              </a:ext>
            </a:extLst>
          </p:cNvPr>
          <p:cNvCxnSpPr/>
          <p:nvPr/>
        </p:nvCxnSpPr>
        <p:spPr>
          <a:xfrm>
            <a:off x="1722921" y="4195205"/>
            <a:ext cx="738901" cy="9376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45">
            <a:extLst>
              <a:ext uri="{FF2B5EF4-FFF2-40B4-BE49-F238E27FC236}">
                <a16:creationId xmlns:a16="http://schemas.microsoft.com/office/drawing/2014/main" id="{DBEC6F99-37B8-674E-8882-704CAE610AAF}"/>
              </a:ext>
            </a:extLst>
          </p:cNvPr>
          <p:cNvCxnSpPr/>
          <p:nvPr/>
        </p:nvCxnSpPr>
        <p:spPr>
          <a:xfrm flipV="1">
            <a:off x="2736142" y="4175917"/>
            <a:ext cx="249962" cy="11305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46">
            <a:extLst>
              <a:ext uri="{FF2B5EF4-FFF2-40B4-BE49-F238E27FC236}">
                <a16:creationId xmlns:a16="http://schemas.microsoft.com/office/drawing/2014/main" id="{6EFB8D30-6C09-0142-890B-1F3A2ACDC045}"/>
              </a:ext>
            </a:extLst>
          </p:cNvPr>
          <p:cNvCxnSpPr/>
          <p:nvPr/>
        </p:nvCxnSpPr>
        <p:spPr>
          <a:xfrm flipH="1">
            <a:off x="1682747" y="3712945"/>
            <a:ext cx="212624" cy="38438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47">
            <a:extLst>
              <a:ext uri="{FF2B5EF4-FFF2-40B4-BE49-F238E27FC236}">
                <a16:creationId xmlns:a16="http://schemas.microsoft.com/office/drawing/2014/main" id="{1052915A-2896-7041-952F-CB44D62787CE}"/>
              </a:ext>
            </a:extLst>
          </p:cNvPr>
          <p:cNvCxnSpPr/>
          <p:nvPr/>
        </p:nvCxnSpPr>
        <p:spPr>
          <a:xfrm flipH="1" flipV="1">
            <a:off x="2443010" y="3310868"/>
            <a:ext cx="155972" cy="83968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48">
            <a:extLst>
              <a:ext uri="{FF2B5EF4-FFF2-40B4-BE49-F238E27FC236}">
                <a16:creationId xmlns:a16="http://schemas.microsoft.com/office/drawing/2014/main" id="{BDA2D925-9564-E045-8A45-969931AE2EBE}"/>
              </a:ext>
            </a:extLst>
          </p:cNvPr>
          <p:cNvCxnSpPr/>
          <p:nvPr/>
        </p:nvCxnSpPr>
        <p:spPr>
          <a:xfrm>
            <a:off x="2539996" y="3270329"/>
            <a:ext cx="276324" cy="24687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49">
            <a:extLst>
              <a:ext uri="{FF2B5EF4-FFF2-40B4-BE49-F238E27FC236}">
                <a16:creationId xmlns:a16="http://schemas.microsoft.com/office/drawing/2014/main" id="{50C6EFA3-EDEF-0044-AD33-AAE02EA721FF}"/>
              </a:ext>
            </a:extLst>
          </p:cNvPr>
          <p:cNvSpPr/>
          <p:nvPr/>
        </p:nvSpPr>
        <p:spPr>
          <a:xfrm>
            <a:off x="1086649" y="4507292"/>
            <a:ext cx="274320" cy="276821"/>
          </a:xfrm>
          <a:prstGeom prst="ellipse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>
              <a:latin typeface="Gill Sans MT" panose="020B0502020104020203" pitchFamily="34" charset="0"/>
            </a:endParaRPr>
          </a:p>
        </p:txBody>
      </p:sp>
      <p:cxnSp>
        <p:nvCxnSpPr>
          <p:cNvPr id="31" name="Straight Connector 50">
            <a:extLst>
              <a:ext uri="{FF2B5EF4-FFF2-40B4-BE49-F238E27FC236}">
                <a16:creationId xmlns:a16="http://schemas.microsoft.com/office/drawing/2014/main" id="{8DAC1CB3-6010-EB46-900C-E980296F4E7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1320796" y="4293077"/>
            <a:ext cx="167977" cy="25475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51">
            <a:extLst>
              <a:ext uri="{FF2B5EF4-FFF2-40B4-BE49-F238E27FC236}">
                <a16:creationId xmlns:a16="http://schemas.microsoft.com/office/drawing/2014/main" id="{F27ED556-1E5E-9A40-9893-239FC701CD3E}"/>
              </a:ext>
            </a:extLst>
          </p:cNvPr>
          <p:cNvSpPr/>
          <p:nvPr/>
        </p:nvSpPr>
        <p:spPr>
          <a:xfrm>
            <a:off x="1924850" y="4516577"/>
            <a:ext cx="274320" cy="276821"/>
          </a:xfrm>
          <a:prstGeom prst="ellipse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>
              <a:latin typeface="Gill Sans MT" panose="020B0502020104020203" pitchFamily="34" charset="0"/>
            </a:endParaRPr>
          </a:p>
        </p:txBody>
      </p:sp>
      <p:cxnSp>
        <p:nvCxnSpPr>
          <p:cNvPr id="33" name="Straight Connector 52">
            <a:extLst>
              <a:ext uri="{FF2B5EF4-FFF2-40B4-BE49-F238E27FC236}">
                <a16:creationId xmlns:a16="http://schemas.microsoft.com/office/drawing/2014/main" id="{AA2DAE5F-BC84-F549-9D34-B727FCA5F94B}"/>
              </a:ext>
            </a:extLst>
          </p:cNvPr>
          <p:cNvCxnSpPr>
            <a:cxnSpLocks/>
            <a:stCxn id="19" idx="5"/>
            <a:endCxn id="32" idx="1"/>
          </p:cNvCxnSpPr>
          <p:nvPr/>
        </p:nvCxnSpPr>
        <p:spPr>
          <a:xfrm>
            <a:off x="1682747" y="4293077"/>
            <a:ext cx="282276" cy="26403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53">
            <a:extLst>
              <a:ext uri="{FF2B5EF4-FFF2-40B4-BE49-F238E27FC236}">
                <a16:creationId xmlns:a16="http://schemas.microsoft.com/office/drawing/2014/main" id="{2ACF693C-FA54-074D-9927-8FC0835A6D7F}"/>
              </a:ext>
            </a:extLst>
          </p:cNvPr>
          <p:cNvCxnSpPr/>
          <p:nvPr/>
        </p:nvCxnSpPr>
        <p:spPr>
          <a:xfrm flipV="1">
            <a:off x="2089346" y="3270329"/>
            <a:ext cx="256677" cy="24687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54">
            <a:extLst>
              <a:ext uri="{FF2B5EF4-FFF2-40B4-BE49-F238E27FC236}">
                <a16:creationId xmlns:a16="http://schemas.microsoft.com/office/drawing/2014/main" id="{FD03B695-0826-CF40-B585-CA0EF6CAF254}"/>
              </a:ext>
            </a:extLst>
          </p:cNvPr>
          <p:cNvCxnSpPr/>
          <p:nvPr/>
        </p:nvCxnSpPr>
        <p:spPr>
          <a:xfrm>
            <a:off x="2089346" y="3712945"/>
            <a:ext cx="412649" cy="47815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图片 35">
            <a:extLst>
              <a:ext uri="{FF2B5EF4-FFF2-40B4-BE49-F238E27FC236}">
                <a16:creationId xmlns:a16="http://schemas.microsoft.com/office/drawing/2014/main" id="{E8FA27BE-9C80-E140-8907-300589F938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8129" y="3805823"/>
            <a:ext cx="4434651" cy="689377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E3E74C55-DDE4-564E-95D1-81BBFB3AE7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6065" y="2960548"/>
            <a:ext cx="4146127" cy="687600"/>
          </a:xfrm>
          <a:prstGeom prst="rect">
            <a:avLst/>
          </a:prstGeom>
        </p:spPr>
      </p:pic>
      <p:sp>
        <p:nvSpPr>
          <p:cNvPr id="38" name="圆角矩形 37">
            <a:extLst>
              <a:ext uri="{FF2B5EF4-FFF2-40B4-BE49-F238E27FC236}">
                <a16:creationId xmlns:a16="http://schemas.microsoft.com/office/drawing/2014/main" id="{12F78071-74C4-5949-9CFF-EC4C94D7F88E}"/>
              </a:ext>
            </a:extLst>
          </p:cNvPr>
          <p:cNvSpPr/>
          <p:nvPr/>
        </p:nvSpPr>
        <p:spPr>
          <a:xfrm>
            <a:off x="3854999" y="3000307"/>
            <a:ext cx="4534280" cy="1564174"/>
          </a:xfrm>
          <a:prstGeom prst="roundRect">
            <a:avLst/>
          </a:prstGeom>
          <a:noFill/>
          <a:ln w="2540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EABF3185-6C91-EB43-9E5A-A962A7B1047C}"/>
                  </a:ext>
                </a:extLst>
              </p:cNvPr>
              <p:cNvSpPr txBox="1"/>
              <p:nvPr/>
            </p:nvSpPr>
            <p:spPr>
              <a:xfrm>
                <a:off x="3453035" y="5173907"/>
                <a:ext cx="5868145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961100"/>
                    </a:solidFill>
                    <a:latin typeface="Gill Sans MT" panose="020B0502020104020203" pitchFamily="34" charset="0"/>
                  </a:rPr>
                  <a:t>decode: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sz="2800" b="1" i="1" smtClean="0">
                            <a:latin typeface="Cambria Math" panose="02040503050406030204" pitchFamily="18" charset="0"/>
                          </a:rPr>
                          <m:t>𝝓</m:t>
                        </m:r>
                      </m:e>
                      <m:sub>
                        <m:r>
                          <a:rPr kumimoji="1" lang="en-US" altLang="zh-CN" sz="2800" b="0" i="1" smtClean="0">
                            <a:latin typeface="Cambria Math" panose="02040503050406030204" pitchFamily="18" charset="0"/>
                          </a:rPr>
                          <m:t>𝑢𝑣</m:t>
                        </m:r>
                      </m:sub>
                    </m:sSub>
                    <m:r>
                      <a:rPr kumimoji="1" lang="en-US" altLang="zh-CN" sz="2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kumimoji="1" lang="en-US" altLang="zh-CN" sz="2800" b="0" i="0" smtClean="0">
                        <a:latin typeface="Cambria Math" panose="02040503050406030204" pitchFamily="18" charset="0"/>
                      </a:rPr>
                      <m:t>READOUT</m:t>
                    </m:r>
                    <m:d>
                      <m:dPr>
                        <m:ctrlPr>
                          <a:rPr kumimoji="1"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2800" b="1" i="1" smtClean="0">
                                <a:latin typeface="Cambria Math" panose="02040503050406030204" pitchFamily="18" charset="0"/>
                              </a:rPr>
                              <m:t>𝒉</m:t>
                            </m:r>
                          </m:e>
                          <m:sub>
                            <m:r>
                              <a:rPr kumimoji="1" lang="en-US" altLang="zh-CN" sz="2800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</m:sub>
                        </m:sSub>
                        <m:r>
                          <a:rPr kumimoji="1" lang="en-US" altLang="zh-CN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kumimoji="1" lang="en-US" altLang="zh-CN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2800" b="1" i="1" smtClean="0">
                                <a:latin typeface="Cambria Math" panose="02040503050406030204" pitchFamily="18" charset="0"/>
                              </a:rPr>
                              <m:t>𝒉</m:t>
                            </m:r>
                          </m:e>
                          <m:sub>
                            <m:r>
                              <a:rPr kumimoji="1" lang="en-US" altLang="zh-CN" sz="28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b>
                        </m:sSub>
                      </m:e>
                    </m:d>
                    <m:r>
                      <a:rPr kumimoji="1" lang="en-US" altLang="zh-CN" sz="28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kumimoji="1" lang="en-US" altLang="zh-CN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endParaRPr kumimoji="1" lang="zh-CN" altLang="en-US" sz="2800" dirty="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EABF3185-6C91-EB43-9E5A-A962A7B104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3035" y="5173907"/>
                <a:ext cx="5868145" cy="430887"/>
              </a:xfrm>
              <a:prstGeom prst="rect">
                <a:avLst/>
              </a:prstGeom>
              <a:blipFill>
                <a:blip r:embed="rId7"/>
                <a:stretch>
                  <a:fillRect l="-3672" t="-28571" r="-1296" b="-4571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0" name="直线连接符 39">
            <a:extLst>
              <a:ext uri="{FF2B5EF4-FFF2-40B4-BE49-F238E27FC236}">
                <a16:creationId xmlns:a16="http://schemas.microsoft.com/office/drawing/2014/main" id="{94CE3E89-F483-1C40-B4B0-24CDE26A466F}"/>
              </a:ext>
            </a:extLst>
          </p:cNvPr>
          <p:cNvCxnSpPr/>
          <p:nvPr/>
        </p:nvCxnSpPr>
        <p:spPr>
          <a:xfrm>
            <a:off x="838200" y="4987194"/>
            <a:ext cx="10683240" cy="0"/>
          </a:xfrm>
          <a:prstGeom prst="line">
            <a:avLst/>
          </a:prstGeom>
          <a:ln w="22225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文本框 41">
                <a:extLst>
                  <a:ext uri="{FF2B5EF4-FFF2-40B4-BE49-F238E27FC236}">
                    <a16:creationId xmlns:a16="http://schemas.microsoft.com/office/drawing/2014/main" id="{2801FE70-E0D9-F84C-A677-AA3C34CD1F80}"/>
                  </a:ext>
                </a:extLst>
              </p:cNvPr>
              <p:cNvSpPr txBox="1"/>
              <p:nvPr/>
            </p:nvSpPr>
            <p:spPr>
              <a:xfrm>
                <a:off x="2219568" y="5757933"/>
                <a:ext cx="9134232" cy="5668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800" dirty="0">
                    <a:solidFill>
                      <a:srgbClr val="961100"/>
                    </a:solidFill>
                    <a:latin typeface="Gill Sans MT" panose="020B0502020104020203" pitchFamily="34" charset="0"/>
                  </a:rPr>
                  <a:t>optimization:</a:t>
                </a:r>
                <a:r>
                  <a:rPr lang="en-US" altLang="zh-CN" sz="2000" dirty="0">
                    <a:solidFill>
                      <a:srgbClr val="961100"/>
                    </a:solidFill>
                    <a:latin typeface="Gill Sans MT" panose="020B0502020104020203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r>
                      <a:rPr kumimoji="1"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kumimoji="1"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b>
                          <m:sSubPr>
                            <m:ctrlP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brk m:alnAt="7"/>
                              </m:rP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m:rPr>
                                <m:brk m:alnAt="7"/>
                              </m:rP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b>
                        </m:sSub>
                        <m:r>
                          <a:rPr kumimoji="1" lang="en-US" altLang="zh-CN" sz="2400" b="0" i="1" smtClean="0">
                            <a:latin typeface="Cambria Math" panose="02040503050406030204" pitchFamily="18" charset="0"/>
                          </a:rPr>
                          <m:t>∈</m:t>
                        </m:r>
                        <m:sSup>
                          <m:sSupPr>
                            <m:ctrlPr>
                              <a:rPr kumimoji="1"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ℰ</m:t>
                            </m:r>
                          </m:e>
                          <m:sup>
                            <m:r>
                              <a:rPr kumimoji="1"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𝑡𝑟𝑎𝑖𝑛</m:t>
                            </m:r>
                          </m:sup>
                        </m:sSup>
                      </m:sub>
                      <m:sup/>
                      <m:e>
                        <m:sSub>
                          <m:sSubPr>
                            <m:ctrlP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m:rPr>
                            <m:sty m:val="p"/>
                          </m:rPr>
                          <a:rPr kumimoji="1" lang="en-US" altLang="zh-CN" sz="2400" b="0" i="0" smtClean="0">
                            <a:latin typeface="Cambria Math" panose="02040503050406030204" pitchFamily="18" charset="0"/>
                          </a:rPr>
                          <m:t>log</m:t>
                        </m:r>
                        <m:r>
                          <a:rPr kumimoji="1" lang="en-US" altLang="zh-CN" sz="2400" b="0" i="1" smtClean="0">
                            <a:latin typeface="Cambria Math" panose="02040503050406030204" pitchFamily="18" charset="0"/>
                          </a:rPr>
                          <m:t>⁡(</m:t>
                        </m:r>
                        <m:sSub>
                          <m:sSubPr>
                            <m:ctrlP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2400" b="1" i="1" smtClean="0">
                                <a:latin typeface="Cambria Math" panose="02040503050406030204" pitchFamily="18" charset="0"/>
                              </a:rPr>
                              <m:t>𝝓</m:t>
                            </m:r>
                          </m:e>
                          <m:sub>
                            <m:r>
                              <a:rPr kumimoji="1" lang="en-US" altLang="zh-CN" sz="2400" b="0" i="1" smtClean="0">
                                <a:latin typeface="Cambria Math" panose="02040503050406030204" pitchFamily="18" charset="0"/>
                              </a:rPr>
                              <m:t>𝑢𝑣</m:t>
                            </m:r>
                          </m:sub>
                        </m:sSub>
                        <m:r>
                          <a:rPr kumimoji="1" lang="en-US" altLang="zh-CN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kumimoji="1" lang="en-US" altLang="zh-CN" sz="2400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kumimoji="1"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sz="2400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kumimoji="1"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kumimoji="1" lang="en-US" altLang="zh-CN" sz="2400" i="1"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</m:e>
                    </m:d>
                    <m:r>
                      <m:rPr>
                        <m:sty m:val="p"/>
                      </m:rPr>
                      <a:rPr kumimoji="1" lang="en-US" altLang="zh-CN" sz="2400" b="0" i="0" smtClean="0">
                        <a:latin typeface="Cambria Math" panose="02040503050406030204" pitchFamily="18" charset="0"/>
                      </a:rPr>
                      <m:t>log</m:t>
                    </m:r>
                    <m:r>
                      <a:rPr kumimoji="1" lang="en-US" altLang="zh-CN" sz="2400" b="0" i="1" smtClean="0">
                        <a:latin typeface="Cambria Math" panose="02040503050406030204" pitchFamily="18" charset="0"/>
                      </a:rPr>
                      <m:t>⁡(1−</m:t>
                    </m:r>
                    <m:sSub>
                      <m:sSubPr>
                        <m:ctrlPr>
                          <a:rPr kumimoji="1"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sz="2400" b="1" i="1">
                            <a:latin typeface="Cambria Math" panose="02040503050406030204" pitchFamily="18" charset="0"/>
                          </a:rPr>
                          <m:t>𝝓</m:t>
                        </m:r>
                      </m:e>
                      <m:sub>
                        <m:r>
                          <a:rPr kumimoji="1" lang="en-US" altLang="zh-CN" sz="2400" i="1">
                            <a:latin typeface="Cambria Math" panose="02040503050406030204" pitchFamily="18" charset="0"/>
                          </a:rPr>
                          <m:t>𝑢𝑣</m:t>
                        </m:r>
                      </m:sub>
                    </m:sSub>
                    <m:r>
                      <a:rPr kumimoji="1" lang="en-US" altLang="zh-CN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kumimoji="1" lang="zh-CN" altLang="en-US" sz="2000" dirty="0"/>
              </a:p>
            </p:txBody>
          </p:sp>
        </mc:Choice>
        <mc:Fallback xmlns="">
          <p:sp>
            <p:nvSpPr>
              <p:cNvPr id="42" name="文本框 41">
                <a:extLst>
                  <a:ext uri="{FF2B5EF4-FFF2-40B4-BE49-F238E27FC236}">
                    <a16:creationId xmlns:a16="http://schemas.microsoft.com/office/drawing/2014/main" id="{2801FE70-E0D9-F84C-A677-AA3C34CD1F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19568" y="5757933"/>
                <a:ext cx="9134232" cy="566822"/>
              </a:xfrm>
              <a:prstGeom prst="rect">
                <a:avLst/>
              </a:prstGeom>
              <a:blipFill>
                <a:blip r:embed="rId8"/>
                <a:stretch>
                  <a:fillRect l="-1387" t="-95652" r="-416" b="-14130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文本框 2">
            <a:extLst>
              <a:ext uri="{FF2B5EF4-FFF2-40B4-BE49-F238E27FC236}">
                <a16:creationId xmlns:a16="http://schemas.microsoft.com/office/drawing/2014/main" id="{6697FBEC-8665-D341-B6DB-92C8561247C8}"/>
              </a:ext>
            </a:extLst>
          </p:cNvPr>
          <p:cNvSpPr txBox="1"/>
          <p:nvPr/>
        </p:nvSpPr>
        <p:spPr>
          <a:xfrm>
            <a:off x="335775" y="5395013"/>
            <a:ext cx="1814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dirty="0">
                <a:latin typeface="Gill Sans MT" panose="020B0502020104020203" pitchFamily="34" charset="0"/>
              </a:rPr>
              <a:t>e.g.,</a:t>
            </a:r>
          </a:p>
          <a:p>
            <a:pPr algn="r"/>
            <a:r>
              <a:rPr kumimoji="1" lang="en-US" altLang="zh-CN" dirty="0">
                <a:latin typeface="Gill Sans MT" panose="020B0502020104020203" pitchFamily="34" charset="0"/>
              </a:rPr>
              <a:t>the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link-level</a:t>
            </a:r>
            <a:r>
              <a:rPr kumimoji="1" lang="zh-CN" altLang="en-US" dirty="0">
                <a:latin typeface="Gill Sans MT" panose="020B0502020104020203" pitchFamily="34" charset="0"/>
              </a:rPr>
              <a:t> </a:t>
            </a:r>
            <a:r>
              <a:rPr kumimoji="1" lang="en-US" altLang="zh-CN" dirty="0">
                <a:latin typeface="Gill Sans MT" panose="020B0502020104020203" pitchFamily="34" charset="0"/>
              </a:rPr>
              <a:t>task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744280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85E4C2-E203-5649-8208-C5D02631A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DeepInception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|</a:t>
            </a:r>
            <a:r>
              <a:rPr kumimoji="1" lang="zh-CN" altLang="en-US" dirty="0"/>
              <a:t> </a:t>
            </a:r>
            <a:r>
              <a:rPr kumimoji="1" lang="en-US" altLang="zh-CN" sz="3200" dirty="0"/>
              <a:t>out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recent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work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B007B75-4754-C645-8A09-8A6A4F3253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3" t="12800" r="1444"/>
          <a:stretch/>
        </p:blipFill>
        <p:spPr>
          <a:xfrm>
            <a:off x="2371343" y="1471232"/>
            <a:ext cx="7449312" cy="332232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9AD5760-6210-8C43-BB5C-4CD8D96A13E4}"/>
              </a:ext>
            </a:extLst>
          </p:cNvPr>
          <p:cNvSpPr txBox="1"/>
          <p:nvPr/>
        </p:nvSpPr>
        <p:spPr>
          <a:xfrm>
            <a:off x="2463338" y="4881187"/>
            <a:ext cx="726532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sz="2400" dirty="0"/>
              <a:t>Paper: </a:t>
            </a:r>
            <a:r>
              <a:rPr kumimoji="1" lang="en" altLang="zh-CN" sz="2400" dirty="0">
                <a:hlinkClick r:id="rId3"/>
              </a:rPr>
              <a:t>https://arxiv.org/pdf/2311.03191.pdf</a:t>
            </a:r>
            <a:endParaRPr kumimoji="1" lang="en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sz="2400" dirty="0"/>
              <a:t>Github: </a:t>
            </a:r>
            <a:r>
              <a:rPr kumimoji="1" lang="en" altLang="zh-CN" sz="2400" dirty="0">
                <a:hlinkClick r:id="rId4"/>
              </a:rPr>
              <a:t>https://github.com/tmlr-group/DeepInception</a:t>
            </a:r>
            <a:endParaRPr kumimoji="1" lang="en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sz="2400" dirty="0"/>
              <a:t>Project: </a:t>
            </a:r>
            <a:r>
              <a:rPr kumimoji="1" lang="en" altLang="zh-CN" sz="2400" dirty="0">
                <a:hlinkClick r:id="rId5"/>
              </a:rPr>
              <a:t>https://deepinception.github.io/</a:t>
            </a:r>
            <a:endParaRPr kumimoji="1" lang="en" altLang="zh-CN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AA9E298-5D41-C34F-A471-73C023FEE35A}"/>
              </a:ext>
            </a:extLst>
          </p:cNvPr>
          <p:cNvSpPr txBox="1"/>
          <p:nvPr/>
        </p:nvSpPr>
        <p:spPr>
          <a:xfrm>
            <a:off x="3984234" y="6169151"/>
            <a:ext cx="42235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i="1" dirty="0">
                <a:latin typeface="Gill Sans MT" panose="020B0502020104020203" pitchFamily="34" charset="0"/>
              </a:rPr>
              <a:t>Any</a:t>
            </a:r>
            <a:r>
              <a:rPr kumimoji="1" lang="zh-CN" altLang="en-US" sz="2800" b="1" i="1" dirty="0">
                <a:latin typeface="Gill Sans MT" panose="020B0502020104020203" pitchFamily="34" charset="0"/>
              </a:rPr>
              <a:t> </a:t>
            </a:r>
            <a:r>
              <a:rPr kumimoji="1" lang="en-US" altLang="zh-CN" sz="2800" b="1" i="1" dirty="0">
                <a:latin typeface="Gill Sans MT" panose="020B0502020104020203" pitchFamily="34" charset="0"/>
              </a:rPr>
              <a:t>feedback</a:t>
            </a:r>
            <a:r>
              <a:rPr kumimoji="1" lang="zh-CN" altLang="en-US" sz="2800" b="1" i="1" dirty="0">
                <a:latin typeface="Gill Sans MT" panose="020B0502020104020203" pitchFamily="34" charset="0"/>
              </a:rPr>
              <a:t> </a:t>
            </a:r>
            <a:r>
              <a:rPr kumimoji="1" lang="en-US" altLang="zh-CN" sz="2800" b="1" i="1" dirty="0">
                <a:latin typeface="Gill Sans MT" panose="020B0502020104020203" pitchFamily="34" charset="0"/>
              </a:rPr>
              <a:t>is</a:t>
            </a:r>
            <a:r>
              <a:rPr kumimoji="1" lang="zh-CN" altLang="en-US" sz="2800" b="1" i="1" dirty="0">
                <a:latin typeface="Gill Sans MT" panose="020B0502020104020203" pitchFamily="34" charset="0"/>
              </a:rPr>
              <a:t> </a:t>
            </a:r>
            <a:r>
              <a:rPr kumimoji="1" lang="en-US" altLang="zh-CN" sz="2800" b="1" i="1" dirty="0">
                <a:latin typeface="Gill Sans MT" panose="020B0502020104020203" pitchFamily="34" charset="0"/>
              </a:rPr>
              <a:t>Welcome!</a:t>
            </a:r>
            <a:endParaRPr kumimoji="1" lang="zh-CN" altLang="en-US" sz="2800" b="1" i="1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208015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16379"/>
            <a:ext cx="10515600" cy="180960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en-US" altLang="zh-CN" sz="7100" dirty="0">
                <a:solidFill>
                  <a:srgbClr val="0070C0"/>
                </a:solidFill>
              </a:rPr>
              <a:t>Q&amp;A</a:t>
            </a:r>
          </a:p>
          <a:p>
            <a:pPr marL="0" indent="0" algn="ctr">
              <a:buNone/>
            </a:pPr>
            <a:r>
              <a:rPr kumimoji="1" lang="en-US" altLang="zh-CN" sz="4000" dirty="0">
                <a:solidFill>
                  <a:srgbClr val="0070C0"/>
                </a:solidFill>
              </a:rPr>
              <a:t>Thanks</a:t>
            </a:r>
            <a:r>
              <a:rPr kumimoji="1" lang="zh-CN" altLang="en-US" sz="4000" dirty="0">
                <a:solidFill>
                  <a:srgbClr val="0070C0"/>
                </a:solidFill>
              </a:rPr>
              <a:t> </a:t>
            </a:r>
            <a:r>
              <a:rPr kumimoji="1" lang="en-US" altLang="zh-CN" sz="4000" dirty="0">
                <a:solidFill>
                  <a:srgbClr val="0070C0"/>
                </a:solidFill>
              </a:rPr>
              <a:t>for</a:t>
            </a:r>
            <a:r>
              <a:rPr kumimoji="1" lang="zh-CN" altLang="en-US" sz="4000" dirty="0">
                <a:solidFill>
                  <a:srgbClr val="0070C0"/>
                </a:solidFill>
              </a:rPr>
              <a:t> </a:t>
            </a:r>
            <a:r>
              <a:rPr kumimoji="1" lang="en-US" altLang="zh-CN" sz="4000" dirty="0">
                <a:solidFill>
                  <a:srgbClr val="0070C0"/>
                </a:solidFill>
              </a:rPr>
              <a:t>your</a:t>
            </a:r>
            <a:r>
              <a:rPr kumimoji="1" lang="zh-CN" altLang="en-US" sz="4000" dirty="0">
                <a:solidFill>
                  <a:srgbClr val="0070C0"/>
                </a:solidFill>
              </a:rPr>
              <a:t> </a:t>
            </a:r>
            <a:r>
              <a:rPr kumimoji="1" lang="en-US" altLang="zh-CN" sz="4000" dirty="0">
                <a:solidFill>
                  <a:srgbClr val="0070C0"/>
                </a:solidFill>
              </a:rPr>
              <a:t>attention!</a:t>
            </a:r>
          </a:p>
          <a:p>
            <a:pPr marL="0" indent="0" algn="ctr">
              <a:buNone/>
            </a:pPr>
            <a:endParaRPr kumimoji="1" lang="en-US" altLang="zh-CN" sz="40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28A8830-67E7-0F44-A692-E93296438FE2}"/>
              </a:ext>
            </a:extLst>
          </p:cNvPr>
          <p:cNvSpPr txBox="1"/>
          <p:nvPr/>
        </p:nvSpPr>
        <p:spPr>
          <a:xfrm>
            <a:off x="3762604" y="4362679"/>
            <a:ext cx="46667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400" dirty="0">
                <a:latin typeface="Gill Sans MT" panose="020B0502020104020203" pitchFamily="34" charset="0"/>
              </a:rPr>
              <a:t>Email: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  <a:hlinkClick r:id="rId2"/>
              </a:rPr>
              <a:t>cszkzhou@comp.hkbu.edu.hk</a:t>
            </a:r>
            <a:endParaRPr kumimoji="1" lang="en-US" altLang="zh-CN" sz="2400" dirty="0">
              <a:latin typeface="Gill Sans MT" panose="020B0502020104020203" pitchFamily="34" charset="0"/>
            </a:endParaRPr>
          </a:p>
          <a:p>
            <a:pPr algn="ctr"/>
            <a:r>
              <a:rPr kumimoji="1" lang="en-US" altLang="zh-CN" sz="2400" dirty="0" err="1">
                <a:latin typeface="Gill Sans MT" panose="020B0502020104020203" pitchFamily="34" charset="0"/>
              </a:rPr>
              <a:t>Wechat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:</a:t>
            </a:r>
            <a:r>
              <a:rPr kumimoji="1" lang="zh-CN" altLang="en-US" sz="24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dirty="0">
                <a:latin typeface="Gill Sans MT" panose="020B0502020104020203" pitchFamily="34" charset="0"/>
              </a:rPr>
              <a:t>zhouzhanke924</a:t>
            </a:r>
            <a:endParaRPr kumimoji="1" lang="zh-CN" altLang="en-US" sz="24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606960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3F03E9A-030E-B542-91D3-B7A7BB70A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0926" y="1713384"/>
            <a:ext cx="5958501" cy="245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825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AD7B22-5DBB-9D4D-97AE-73AD7DF32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Background</a:t>
            </a:r>
            <a:endParaRPr kumimoji="1" lang="zh-CN" altLang="en-US" dirty="0">
              <a:latin typeface="Gill Sans MT" panose="020B0502020104020203" pitchFamily="34" charset="0"/>
            </a:endParaRPr>
          </a:p>
        </p:txBody>
      </p:sp>
      <p:pic>
        <p:nvPicPr>
          <p:cNvPr id="64" name="Picture 4" descr="Nonlinear Graph Learning-Convolutional Networks for Node Classification |  SpringerLink">
            <a:extLst>
              <a:ext uri="{FF2B5EF4-FFF2-40B4-BE49-F238E27FC236}">
                <a16:creationId xmlns:a16="http://schemas.microsoft.com/office/drawing/2014/main" id="{EE0992DE-FFDA-084F-8015-029146B510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642"/>
          <a:stretch/>
        </p:blipFill>
        <p:spPr bwMode="auto">
          <a:xfrm>
            <a:off x="1478705" y="2210688"/>
            <a:ext cx="1507876" cy="1768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" name="Picture 6" descr="Missing Link Prediction using Common Neighbor and Centrality based  Parameterized Algorithm | Scientific Reports">
            <a:extLst>
              <a:ext uri="{FF2B5EF4-FFF2-40B4-BE49-F238E27FC236}">
                <a16:creationId xmlns:a16="http://schemas.microsoft.com/office/drawing/2014/main" id="{1AE0E221-280F-0543-BEA6-09E46AC78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5247" y="2110988"/>
            <a:ext cx="4069945" cy="205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8" descr="Machine Learning Tasks on Graphs. Can We Divide It Into… | by Kacper Kubara  | Towards Data Science">
            <a:extLst>
              <a:ext uri="{FF2B5EF4-FFF2-40B4-BE49-F238E27FC236}">
                <a16:creationId xmlns:a16="http://schemas.microsoft.com/office/drawing/2014/main" id="{D3A04541-8829-EA44-BAA9-58F051ECD2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27"/>
          <a:stretch/>
        </p:blipFill>
        <p:spPr bwMode="auto">
          <a:xfrm>
            <a:off x="8882445" y="2434768"/>
            <a:ext cx="2462676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文本框 66">
            <a:extLst>
              <a:ext uri="{FF2B5EF4-FFF2-40B4-BE49-F238E27FC236}">
                <a16:creationId xmlns:a16="http://schemas.microsoft.com/office/drawing/2014/main" id="{51059A57-BFE8-1D40-9851-B1D581F0F49C}"/>
              </a:ext>
            </a:extLst>
          </p:cNvPr>
          <p:cNvSpPr txBox="1"/>
          <p:nvPr/>
        </p:nvSpPr>
        <p:spPr>
          <a:xfrm>
            <a:off x="1677393" y="1389113"/>
            <a:ext cx="1146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Gill Sans MT" panose="020B0502020104020203" pitchFamily="34" charset="0"/>
                <a:ea typeface="SimSun" panose="02010600030101010101" pitchFamily="2" charset="-122"/>
              </a:rPr>
              <a:t>node-level</a:t>
            </a:r>
            <a:endParaRPr kumimoji="1" lang="zh-CN" altLang="en-US" dirty="0">
              <a:latin typeface="Gill Sans MT" panose="020B0502020104020203" pitchFamily="34" charset="0"/>
              <a:ea typeface="SimSun" panose="02010600030101010101" pitchFamily="2" charset="-122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B10A1D87-1AF4-E348-971D-32B4299C6A3C}"/>
              </a:ext>
            </a:extLst>
          </p:cNvPr>
          <p:cNvSpPr txBox="1"/>
          <p:nvPr/>
        </p:nvSpPr>
        <p:spPr>
          <a:xfrm>
            <a:off x="3048135" y="1431242"/>
            <a:ext cx="5604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>
                <a:latin typeface="Gill Sans MT" panose="020B0502020104020203" pitchFamily="34" charset="0"/>
                <a:ea typeface="SimSun" panose="02010600030101010101" pitchFamily="2" charset="-122"/>
              </a:rPr>
              <a:t>link-level</a:t>
            </a:r>
            <a:endParaRPr kumimoji="1" lang="zh-CN" altLang="en-US" b="1" dirty="0">
              <a:latin typeface="Gill Sans MT" panose="020B0502020104020203" pitchFamily="34" charset="0"/>
              <a:ea typeface="SimSun" panose="02010600030101010101" pitchFamily="2" charset="-122"/>
            </a:endParaRPr>
          </a:p>
        </p:txBody>
      </p:sp>
      <p:sp>
        <p:nvSpPr>
          <p:cNvPr id="69" name="文本框 4">
            <a:extLst>
              <a:ext uri="{FF2B5EF4-FFF2-40B4-BE49-F238E27FC236}">
                <a16:creationId xmlns:a16="http://schemas.microsoft.com/office/drawing/2014/main" id="{E17CF9BB-BC18-C449-9E2D-DC7986B3DCE5}"/>
              </a:ext>
            </a:extLst>
          </p:cNvPr>
          <p:cNvSpPr txBox="1"/>
          <p:nvPr/>
        </p:nvSpPr>
        <p:spPr>
          <a:xfrm>
            <a:off x="9444369" y="1386294"/>
            <a:ext cx="1192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9pPr>
          </a:lstStyle>
          <a:p>
            <a:r>
              <a:rPr kumimoji="1" lang="en-US" altLang="zh-CN" dirty="0">
                <a:latin typeface="Gill Sans MT" panose="020B0502020104020203" pitchFamily="34" charset="0"/>
                <a:ea typeface="SimSun" panose="02010600030101010101" pitchFamily="2" charset="-122"/>
              </a:rPr>
              <a:t>graph-level</a:t>
            </a:r>
            <a:endParaRPr kumimoji="1" lang="zh-CN" altLang="en-US" dirty="0">
              <a:latin typeface="Gill Sans MT" panose="020B0502020104020203" pitchFamily="34" charset="0"/>
              <a:ea typeface="SimSun" panose="0201060003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E80252F-3557-984F-BEFF-0B8C05C358CD}"/>
              </a:ext>
            </a:extLst>
          </p:cNvPr>
          <p:cNvSpPr txBox="1"/>
          <p:nvPr/>
        </p:nvSpPr>
        <p:spPr>
          <a:xfrm>
            <a:off x="1695500" y="4845898"/>
            <a:ext cx="977157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>
                <a:latin typeface="Gill Sans MT" panose="020B0502020104020203" pitchFamily="34" charset="0"/>
              </a:rPr>
              <a:t>Key</a:t>
            </a:r>
            <a:r>
              <a:rPr kumimoji="1" lang="zh-CN" altLang="en-US" sz="2400" b="1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b="1" dirty="0">
                <a:latin typeface="Gill Sans MT" panose="020B0502020104020203" pitchFamily="34" charset="0"/>
              </a:rPr>
              <a:t>challenges</a:t>
            </a:r>
            <a:r>
              <a:rPr kumimoji="1" lang="zh-CN" altLang="en-US" sz="2400" b="1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b="1" dirty="0">
                <a:latin typeface="Gill Sans MT" panose="020B0502020104020203" pitchFamily="34" charset="0"/>
              </a:rPr>
              <a:t>(bottlenecks)</a:t>
            </a:r>
            <a:r>
              <a:rPr kumimoji="1" lang="zh-CN" altLang="en-US" sz="2400" b="1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b="1" dirty="0">
                <a:latin typeface="Gill Sans MT" panose="020B0502020104020203" pitchFamily="34" charset="0"/>
              </a:rPr>
              <a:t>of</a:t>
            </a:r>
            <a:r>
              <a:rPr kumimoji="1" lang="zh-CN" altLang="en-US" sz="2400" b="1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b="1" dirty="0">
                <a:latin typeface="Gill Sans MT" panose="020B0502020104020203" pitchFamily="34" charset="0"/>
              </a:rPr>
              <a:t>graph</a:t>
            </a:r>
            <a:r>
              <a:rPr kumimoji="1" lang="zh-CN" altLang="en-US" sz="2400" b="1" dirty="0">
                <a:latin typeface="Gill Sans MT" panose="020B0502020104020203" pitchFamily="34" charset="0"/>
              </a:rPr>
              <a:t> </a:t>
            </a:r>
            <a:r>
              <a:rPr kumimoji="1" lang="en-US" altLang="zh-CN" sz="2400" b="1" dirty="0">
                <a:latin typeface="Gill Sans MT" panose="020B0502020104020203" pitchFamily="34" charset="0"/>
              </a:rPr>
              <a:t>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Generalization</a:t>
            </a:r>
            <a:r>
              <a:rPr kumimoji="1" lang="zh-CN" altLang="en-US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(to</a:t>
            </a:r>
            <a:r>
              <a:rPr kumimoji="1" lang="zh-CN" altLang="en-US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test-time</a:t>
            </a:r>
            <a:r>
              <a:rPr kumimoji="1" lang="zh-CN" altLang="en-US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graphs)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Expressiveness</a:t>
            </a:r>
            <a:r>
              <a:rPr kumimoji="1" lang="zh-CN" altLang="en-US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and</a:t>
            </a:r>
            <a:r>
              <a:rPr kumimoji="1" lang="zh-CN" altLang="en-US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Data</a:t>
            </a:r>
            <a:r>
              <a:rPr kumimoji="1" lang="zh-CN" altLang="en-US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heterogeneity</a:t>
            </a:r>
            <a:r>
              <a:rPr kumimoji="1" lang="zh-CN" altLang="en-US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(structural</a:t>
            </a:r>
            <a:r>
              <a:rPr kumimoji="1" lang="zh-CN" altLang="en-US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/</a:t>
            </a:r>
            <a:r>
              <a:rPr kumimoji="1" lang="zh-CN" altLang="en-US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semantical</a:t>
            </a:r>
            <a:r>
              <a:rPr kumimoji="1" lang="zh-CN" altLang="en-US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solidFill>
                  <a:srgbClr val="FF0000"/>
                </a:solidFill>
                <a:latin typeface="Gill Sans MT" panose="020B0502020104020203" pitchFamily="34" charset="0"/>
              </a:rPr>
              <a:t>heterogeneity)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000" dirty="0">
                <a:latin typeface="Gill Sans MT" panose="020B0502020104020203" pitchFamily="34" charset="0"/>
              </a:rPr>
              <a:t>Robustness</a:t>
            </a:r>
            <a:r>
              <a:rPr kumimoji="1" lang="zh-CN" altLang="en-US" sz="20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latin typeface="Gill Sans MT" panose="020B0502020104020203" pitchFamily="34" charset="0"/>
              </a:rPr>
              <a:t>(to</a:t>
            </a:r>
            <a:r>
              <a:rPr kumimoji="1" lang="zh-CN" altLang="en-US" sz="20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latin typeface="Gill Sans MT" panose="020B0502020104020203" pitchFamily="34" charset="0"/>
              </a:rPr>
              <a:t>noisy/adversarial</a:t>
            </a:r>
            <a:r>
              <a:rPr kumimoji="1" lang="zh-CN" altLang="en-US" sz="20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latin typeface="Gill Sans MT" panose="020B0502020104020203" pitchFamily="34" charset="0"/>
              </a:rPr>
              <a:t>examples)</a:t>
            </a:r>
            <a:r>
              <a:rPr kumimoji="1" lang="zh-CN" altLang="en-US" sz="20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latin typeface="Gill Sans MT" panose="020B0502020104020203" pitchFamily="34" charset="0"/>
              </a:rPr>
              <a:t>/</a:t>
            </a:r>
            <a:r>
              <a:rPr kumimoji="1" lang="zh-CN" altLang="en-US" sz="20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latin typeface="Gill Sans MT" panose="020B0502020104020203" pitchFamily="34" charset="0"/>
              </a:rPr>
              <a:t>Scalability</a:t>
            </a:r>
            <a:r>
              <a:rPr kumimoji="1" lang="zh-CN" altLang="en-US" sz="20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latin typeface="Gill Sans MT" panose="020B0502020104020203" pitchFamily="34" charset="0"/>
              </a:rPr>
              <a:t>(prone</a:t>
            </a:r>
            <a:r>
              <a:rPr kumimoji="1" lang="zh-CN" altLang="en-US" sz="20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latin typeface="Gill Sans MT" panose="020B0502020104020203" pitchFamily="34" charset="0"/>
              </a:rPr>
              <a:t>to</a:t>
            </a:r>
            <a:r>
              <a:rPr kumimoji="1" lang="zh-CN" altLang="en-US" sz="20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latin typeface="Gill Sans MT" panose="020B0502020104020203" pitchFamily="34" charset="0"/>
              </a:rPr>
              <a:t>the</a:t>
            </a:r>
            <a:r>
              <a:rPr kumimoji="1" lang="zh-CN" altLang="en-US" sz="20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latin typeface="Gill Sans MT" panose="020B0502020104020203" pitchFamily="34" charset="0"/>
              </a:rPr>
              <a:t>scale</a:t>
            </a:r>
            <a:r>
              <a:rPr kumimoji="1" lang="zh-CN" altLang="en-US" sz="20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latin typeface="Gill Sans MT" panose="020B0502020104020203" pitchFamily="34" charset="0"/>
              </a:rPr>
              <a:t>of</a:t>
            </a:r>
            <a:r>
              <a:rPr kumimoji="1" lang="zh-CN" altLang="en-US" sz="20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latin typeface="Gill Sans MT" panose="020B0502020104020203" pitchFamily="34" charset="0"/>
              </a:rPr>
              <a:t>input</a:t>
            </a:r>
            <a:r>
              <a:rPr kumimoji="1" lang="zh-CN" altLang="en-US" sz="2000" dirty="0">
                <a:latin typeface="Gill Sans MT" panose="020B0502020104020203" pitchFamily="34" charset="0"/>
              </a:rPr>
              <a:t> </a:t>
            </a:r>
            <a:r>
              <a:rPr kumimoji="1" lang="en-US" altLang="zh-CN" sz="2000" dirty="0">
                <a:latin typeface="Gill Sans MT" panose="020B0502020104020203" pitchFamily="34" charset="0"/>
              </a:rPr>
              <a:t>graph)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zh-CN" altLang="en-US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9850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E2573C-A495-CC4B-9C91-B900DFD10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Outlines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C8B4B8-2807-4E46-AC64-765DA6A284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03546" cy="4351338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Background</a:t>
            </a:r>
          </a:p>
          <a:p>
            <a:r>
              <a:rPr kumimoji="1" lang="en-US" altLang="zh-CN" dirty="0">
                <a:solidFill>
                  <a:srgbClr val="FF0000"/>
                </a:solidFill>
              </a:rPr>
              <a:t>An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</a:rPr>
              <a:t>overview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</a:rPr>
              <a:t>of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</a:rPr>
              <a:t>LLMs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</a:rPr>
              <a:t>&amp;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</a:rPr>
              <a:t>Graphs</a:t>
            </a:r>
          </a:p>
          <a:p>
            <a:pPr lvl="1"/>
            <a:r>
              <a:rPr kumimoji="1" lang="en" altLang="zh-CN" sz="2000" dirty="0">
                <a:solidFill>
                  <a:srgbClr val="FF0000"/>
                </a:solidFill>
              </a:rPr>
              <a:t>Integrating Graphs with Large Language Models: Methods and Prospects</a:t>
            </a:r>
            <a:r>
              <a:rPr kumimoji="1" lang="en-US" altLang="zh-CN" sz="2000" dirty="0">
                <a:solidFill>
                  <a:srgbClr val="FF0000"/>
                </a:solidFill>
              </a:rPr>
              <a:t>.</a:t>
            </a:r>
            <a:r>
              <a:rPr kumimoji="1" lang="zh-CN" altLang="en-US" sz="2000" dirty="0">
                <a:solidFill>
                  <a:srgbClr val="FF0000"/>
                </a:solidFill>
              </a:rPr>
              <a:t> </a:t>
            </a:r>
            <a:r>
              <a:rPr kumimoji="1" lang="en-US" altLang="zh-CN" sz="2000" dirty="0">
                <a:solidFill>
                  <a:srgbClr val="FF0000"/>
                </a:solidFill>
              </a:rPr>
              <a:t>Arxiv</a:t>
            </a:r>
            <a:r>
              <a:rPr kumimoji="1" lang="zh-CN" altLang="en-US" sz="2000" dirty="0">
                <a:solidFill>
                  <a:srgbClr val="FF0000"/>
                </a:solidFill>
              </a:rPr>
              <a:t> </a:t>
            </a:r>
            <a:r>
              <a:rPr kumimoji="1" lang="en-US" altLang="zh-CN" sz="2000" dirty="0">
                <a:solidFill>
                  <a:srgbClr val="FF0000"/>
                </a:solidFill>
              </a:rPr>
              <a:t>2023.10.</a:t>
            </a:r>
          </a:p>
          <a:p>
            <a:pPr lvl="1"/>
            <a:r>
              <a:rPr kumimoji="1" lang="en" altLang="zh-CN" sz="2000" dirty="0">
                <a:solidFill>
                  <a:srgbClr val="FF0000"/>
                </a:solidFill>
              </a:rPr>
              <a:t>Exploring the Potential of Large Language Models (LLMs) in Learning on Graphs</a:t>
            </a:r>
            <a:r>
              <a:rPr kumimoji="1" lang="en-US" altLang="zh-CN" sz="2000" dirty="0">
                <a:solidFill>
                  <a:srgbClr val="FF0000"/>
                </a:solidFill>
              </a:rPr>
              <a:t>.</a:t>
            </a:r>
            <a:r>
              <a:rPr kumimoji="1" lang="zh-CN" altLang="en-US" sz="2000" dirty="0">
                <a:solidFill>
                  <a:srgbClr val="FF0000"/>
                </a:solidFill>
              </a:rPr>
              <a:t> </a:t>
            </a:r>
            <a:r>
              <a:rPr kumimoji="1" lang="en-US" altLang="zh-CN" sz="2000" dirty="0">
                <a:solidFill>
                  <a:srgbClr val="FF0000"/>
                </a:solidFill>
              </a:rPr>
              <a:t>Arxiv</a:t>
            </a:r>
            <a:r>
              <a:rPr kumimoji="1" lang="zh-CN" altLang="en-US" sz="2000" dirty="0">
                <a:solidFill>
                  <a:srgbClr val="FF0000"/>
                </a:solidFill>
              </a:rPr>
              <a:t> </a:t>
            </a:r>
            <a:r>
              <a:rPr kumimoji="1" lang="en-US" altLang="zh-CN" sz="2000" dirty="0">
                <a:solidFill>
                  <a:srgbClr val="FF0000"/>
                </a:solidFill>
              </a:rPr>
              <a:t>2023.08.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r>
              <a:rPr lang="en-US" altLang="zh-CN" sz="2400" dirty="0"/>
              <a:t>paper-1:</a:t>
            </a:r>
            <a:r>
              <a:rPr lang="zh-CN" altLang="en-US" sz="2400" dirty="0"/>
              <a:t> </a:t>
            </a:r>
            <a:r>
              <a:rPr lang="en" altLang="zh-CN" sz="2400" dirty="0"/>
              <a:t>Can Language Models Solve Graph Problems in Natural Language?</a:t>
            </a:r>
            <a:r>
              <a:rPr lang="zh-CN" altLang="en-US" sz="2400" dirty="0"/>
              <a:t> </a:t>
            </a:r>
            <a:r>
              <a:rPr lang="en-US" altLang="zh-CN" sz="2400" dirty="0"/>
              <a:t>2023/05</a:t>
            </a:r>
          </a:p>
          <a:p>
            <a:r>
              <a:rPr lang="en-US" altLang="zh-CN" sz="2400" dirty="0"/>
              <a:t>paper-2:</a:t>
            </a:r>
            <a:r>
              <a:rPr lang="zh-CN" altLang="en-US" sz="2400" dirty="0"/>
              <a:t> </a:t>
            </a:r>
            <a:r>
              <a:rPr lang="en" altLang="zh-CN" sz="2400" dirty="0" err="1"/>
              <a:t>GraphText</a:t>
            </a:r>
            <a:r>
              <a:rPr lang="en" altLang="zh-CN" sz="2400" dirty="0"/>
              <a:t>: Graph Reasoning in Text Space</a:t>
            </a:r>
            <a:r>
              <a:rPr lang="en-US" altLang="zh-CN" sz="2400" dirty="0"/>
              <a:t>.</a:t>
            </a:r>
            <a:r>
              <a:rPr lang="zh-CN" altLang="en-US" sz="2400" dirty="0"/>
              <a:t> </a:t>
            </a:r>
            <a:r>
              <a:rPr lang="en-US" altLang="zh-CN" sz="2400" dirty="0"/>
              <a:t>2023/10</a:t>
            </a:r>
          </a:p>
          <a:p>
            <a:r>
              <a:rPr lang="en-US" altLang="zh-CN" sz="2400" dirty="0"/>
              <a:t>paper-3:</a:t>
            </a:r>
            <a:r>
              <a:rPr lang="zh-CN" altLang="en-US" sz="2400" dirty="0"/>
              <a:t> </a:t>
            </a:r>
            <a:r>
              <a:rPr lang="en" altLang="zh-CN" sz="2400" dirty="0"/>
              <a:t>Large Language Models can Learn Rules</a:t>
            </a:r>
            <a:r>
              <a:rPr lang="en-US" altLang="zh-CN" sz="2400" dirty="0"/>
              <a:t>.</a:t>
            </a:r>
            <a:r>
              <a:rPr lang="zh-CN" altLang="en-US" sz="2400" dirty="0"/>
              <a:t> </a:t>
            </a:r>
            <a:r>
              <a:rPr lang="en-US" altLang="zh-CN" sz="2400" dirty="0"/>
              <a:t>2023/10</a:t>
            </a:r>
          </a:p>
          <a:p>
            <a:r>
              <a:rPr kumimoji="1" lang="en-US" altLang="zh-CN" dirty="0"/>
              <a:t>Summary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856593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灯片编号占位符 3">
            <a:extLst>
              <a:ext uri="{FF2B5EF4-FFF2-40B4-BE49-F238E27FC236}">
                <a16:creationId xmlns:a16="http://schemas.microsoft.com/office/drawing/2014/main" id="{60CE9682-DC40-764C-92F6-D132632E4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6624"/>
            <a:ext cx="2743200" cy="365125"/>
          </a:xfrm>
        </p:spPr>
        <p:txBody>
          <a:bodyPr/>
          <a:lstStyle/>
          <a:p>
            <a:fld id="{7B05021E-9823-8140-9A9F-CA304FDE70E2}" type="slidenum">
              <a:rPr kumimoji="1" lang="zh-CN" altLang="en-US" smtClean="0"/>
              <a:t>9</a:t>
            </a:fld>
            <a:endParaRPr kumimoji="1" lang="zh-CN" altLang="en-US" dirty="0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2C8348CB-13A8-3F48-A9CA-4697B721C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Overview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F96D53-0873-C447-9CED-D6254376E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39456"/>
            <a:ext cx="10515600" cy="454749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647DA2B-B461-394A-BB7C-6B73964C3CBD}"/>
              </a:ext>
            </a:extLst>
          </p:cNvPr>
          <p:cNvSpPr txBox="1"/>
          <p:nvPr/>
        </p:nvSpPr>
        <p:spPr>
          <a:xfrm>
            <a:off x="0" y="6488668"/>
            <a:ext cx="8373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dirty="0">
                <a:effectLst/>
              </a:rPr>
              <a:t>Integrating Graphs with Large Language Models: Methods and Prospects</a:t>
            </a:r>
            <a:r>
              <a:rPr kumimoji="1" lang="en-US" altLang="zh-CN" dirty="0">
                <a:effectLst/>
              </a:rPr>
              <a:t>.</a:t>
            </a:r>
            <a:r>
              <a:rPr kumimoji="1" lang="zh-CN" altLang="en-US" dirty="0">
                <a:effectLst/>
              </a:rPr>
              <a:t> </a:t>
            </a:r>
            <a:r>
              <a:rPr kumimoji="1" lang="en-US" altLang="zh-CN" dirty="0">
                <a:effectLst/>
              </a:rPr>
              <a:t>Arxiv</a:t>
            </a:r>
            <a:r>
              <a:rPr kumimoji="1" lang="zh-CN" altLang="en-US" dirty="0">
                <a:effectLst/>
              </a:rPr>
              <a:t> </a:t>
            </a:r>
            <a:r>
              <a:rPr kumimoji="1" lang="en-US" altLang="zh-CN" dirty="0">
                <a:effectLst/>
              </a:rPr>
              <a:t>2023.10.</a:t>
            </a:r>
            <a:endParaRPr lang="en" altLang="zh-CN" dirty="0">
              <a:effectLst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B77FE2B-31B8-CE4C-AA37-A895DBC426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8495" y="251652"/>
            <a:ext cx="6415305" cy="128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1185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158494</TotalTime>
  <Words>2560</Words>
  <Application>Microsoft Macintosh PowerPoint</Application>
  <PresentationFormat>宽屏</PresentationFormat>
  <Paragraphs>386</Paragraphs>
  <Slides>62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62</vt:i4>
      </vt:variant>
    </vt:vector>
  </HeadingPairs>
  <TitlesOfParts>
    <vt:vector size="67" baseType="lpstr">
      <vt:lpstr>Arial</vt:lpstr>
      <vt:lpstr>Calibri</vt:lpstr>
      <vt:lpstr>Cambria Math</vt:lpstr>
      <vt:lpstr>Gill Sans MT</vt:lpstr>
      <vt:lpstr>Office 主题​​</vt:lpstr>
      <vt:lpstr>Recent Advances on LLM Reasoning with Graphs</vt:lpstr>
      <vt:lpstr>Outlines</vt:lpstr>
      <vt:lpstr>Outlines</vt:lpstr>
      <vt:lpstr>Background</vt:lpstr>
      <vt:lpstr>Background</vt:lpstr>
      <vt:lpstr>Background</vt:lpstr>
      <vt:lpstr>Background</vt:lpstr>
      <vt:lpstr>Outlines</vt:lpstr>
      <vt:lpstr>Overview</vt:lpstr>
      <vt:lpstr>Overview | ﻿LLMs Enhancing Graph Learning</vt:lpstr>
      <vt:lpstr>Overview | ﻿LLMs Enhancing Graph Learning</vt:lpstr>
      <vt:lpstr>Overview | ﻿﻿Graphs Enhance LLM Ability</vt:lpstr>
      <vt:lpstr>Outlines</vt:lpstr>
      <vt:lpstr>About the paper | NeurIPS 2023 (Spotlight)</vt:lpstr>
      <vt:lpstr>NLGraph Benchmark | overview</vt:lpstr>
      <vt:lpstr>NLGraph Benchmark</vt:lpstr>
      <vt:lpstr>NLGraph Benchmark</vt:lpstr>
      <vt:lpstr>NLGraph Benchmark</vt:lpstr>
      <vt:lpstr>NLGraph Benchmark | data generation</vt:lpstr>
      <vt:lpstr>Experiment | Setup</vt:lpstr>
      <vt:lpstr>Experiment</vt:lpstr>
      <vt:lpstr>Experiment</vt:lpstr>
      <vt:lpstr>Experiment</vt:lpstr>
      <vt:lpstr>Instruction-based Approaches</vt:lpstr>
      <vt:lpstr>PowerPoint 演示文稿</vt:lpstr>
      <vt:lpstr>Take-home messages (paper-1)</vt:lpstr>
      <vt:lpstr>Outlines</vt:lpstr>
      <vt:lpstr>PowerPoint 演示文稿</vt:lpstr>
      <vt:lpstr>Difficulty of applying LLM to graph learning</vt:lpstr>
      <vt:lpstr>Difficulty of applying LLM to graph learning</vt:lpstr>
      <vt:lpstr>Comparing with GNNs</vt:lpstr>
      <vt:lpstr>Application: Few-shot reasoning with interaction</vt:lpstr>
      <vt:lpstr>Experiment</vt:lpstr>
      <vt:lpstr>Experiment</vt:lpstr>
      <vt:lpstr>Experiment</vt:lpstr>
      <vt:lpstr>Experiment</vt:lpstr>
      <vt:lpstr>Take-home messages (paper-2)</vt:lpstr>
      <vt:lpstr>Outlines</vt:lpstr>
      <vt:lpstr>LARGE LANGUAGE MODELS CAN LEARN RULES</vt:lpstr>
      <vt:lpstr>Motivation</vt:lpstr>
      <vt:lpstr>Motivation</vt:lpstr>
      <vt:lpstr>Deductive Reasoning or Inductive Reasoning?</vt:lpstr>
      <vt:lpstr>Deductive Reasoning or Inductive Reasoning?</vt:lpstr>
      <vt:lpstr>Deductive Reasoning or Inductive Reasoning?</vt:lpstr>
      <vt:lpstr>Deductive Reasoning or Inductive Reasoning?</vt:lpstr>
      <vt:lpstr>Experiments</vt:lpstr>
      <vt:lpstr>Experiments</vt:lpstr>
      <vt:lpstr>Experiments</vt:lpstr>
      <vt:lpstr>Take-home messages (paper-3)</vt:lpstr>
      <vt:lpstr>Outlines</vt:lpstr>
      <vt:lpstr>Overview</vt:lpstr>
      <vt:lpstr>Overview | ﻿LLMs Enhancing Graph Learning</vt:lpstr>
      <vt:lpstr>Open Questions and Directions | ﻿LLMs Enhancing Graph Learning</vt:lpstr>
      <vt:lpstr>Overview | ﻿﻿Graphs Enhance LLM Ability</vt:lpstr>
      <vt:lpstr>Open Questions and Directions | ﻿﻿Graphs Enhance LLM Ability</vt:lpstr>
      <vt:lpstr>Future directions</vt:lpstr>
      <vt:lpstr>Future directions</vt:lpstr>
      <vt:lpstr>Future directions</vt:lpstr>
      <vt:lpstr>Research scope</vt:lpstr>
      <vt:lpstr>DeepInception | out recent work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Preparation</dc:title>
  <dc:creator>Zhou Zhanke</dc:creator>
  <cp:lastModifiedBy>Zhou Zhanke</cp:lastModifiedBy>
  <cp:revision>4231</cp:revision>
  <dcterms:created xsi:type="dcterms:W3CDTF">2021-02-08T14:11:51Z</dcterms:created>
  <dcterms:modified xsi:type="dcterms:W3CDTF">2023-11-27T06:58:10Z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2052-3.3.0.5120</vt:lpwstr>
  </property>
</Properties>
</file>

<file path=docProps/thumbnail.jpeg>
</file>